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35"/>
  </p:notesMasterIdLst>
  <p:handoutMasterIdLst>
    <p:handoutMasterId r:id="rId36"/>
  </p:handoutMasterIdLst>
  <p:sldIdLst>
    <p:sldId id="1333" r:id="rId5"/>
    <p:sldId id="1342" r:id="rId6"/>
    <p:sldId id="1343" r:id="rId7"/>
    <p:sldId id="1348" r:id="rId8"/>
    <p:sldId id="1320" r:id="rId9"/>
    <p:sldId id="1322" r:id="rId10"/>
    <p:sldId id="1347" r:id="rId11"/>
    <p:sldId id="1355" r:id="rId12"/>
    <p:sldId id="1359" r:id="rId13"/>
    <p:sldId id="1354" r:id="rId14"/>
    <p:sldId id="1357" r:id="rId15"/>
    <p:sldId id="1358" r:id="rId16"/>
    <p:sldId id="1344" r:id="rId17"/>
    <p:sldId id="1360" r:id="rId18"/>
    <p:sldId id="1361" r:id="rId19"/>
    <p:sldId id="1369" r:id="rId20"/>
    <p:sldId id="1351" r:id="rId21"/>
    <p:sldId id="1350" r:id="rId22"/>
    <p:sldId id="1345" r:id="rId23"/>
    <p:sldId id="1362" r:id="rId24"/>
    <p:sldId id="1346" r:id="rId25"/>
    <p:sldId id="1352" r:id="rId26"/>
    <p:sldId id="1323" r:id="rId27"/>
    <p:sldId id="1363" r:id="rId28"/>
    <p:sldId id="1364" r:id="rId29"/>
    <p:sldId id="1365" r:id="rId30"/>
    <p:sldId id="1366" r:id="rId31"/>
    <p:sldId id="1367" r:id="rId32"/>
    <p:sldId id="1368" r:id="rId33"/>
    <p:sldId id="1326" r:id="rId3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T Color Template" id="{A073DAE3-B461-442F-A3D3-6642BD875E45}">
          <p14:sldIdLst>
            <p14:sldId id="1333"/>
            <p14:sldId id="1342"/>
            <p14:sldId id="1343"/>
            <p14:sldId id="1348"/>
            <p14:sldId id="1320"/>
            <p14:sldId id="1322"/>
            <p14:sldId id="1347"/>
            <p14:sldId id="1355"/>
            <p14:sldId id="1359"/>
            <p14:sldId id="1354"/>
            <p14:sldId id="1357"/>
            <p14:sldId id="1358"/>
            <p14:sldId id="1344"/>
            <p14:sldId id="1360"/>
            <p14:sldId id="1361"/>
            <p14:sldId id="1369"/>
            <p14:sldId id="1351"/>
            <p14:sldId id="1350"/>
            <p14:sldId id="1345"/>
            <p14:sldId id="1362"/>
            <p14:sldId id="1346"/>
            <p14:sldId id="1352"/>
            <p14:sldId id="1323"/>
            <p14:sldId id="1363"/>
            <p14:sldId id="1364"/>
            <p14:sldId id="1365"/>
            <p14:sldId id="1366"/>
            <p14:sldId id="1367"/>
            <p14:sldId id="1368"/>
            <p14:sldId id="132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6D65"/>
    <a:srgbClr val="517E74"/>
    <a:srgbClr val="534E49"/>
    <a:srgbClr val="004B50"/>
    <a:srgbClr val="008272"/>
    <a:srgbClr val="FFFFFF"/>
    <a:srgbClr val="5D005D"/>
    <a:srgbClr val="004B1C"/>
    <a:srgbClr val="002050"/>
    <a:srgbClr val="D83B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185" autoAdjust="0"/>
    <p:restoredTop sz="77410" autoAdjust="0"/>
  </p:normalViewPr>
  <p:slideViewPr>
    <p:cSldViewPr snapToGrid="0">
      <p:cViewPr varScale="1">
        <p:scale>
          <a:sx n="172" d="100"/>
          <a:sy n="172" d="100"/>
        </p:scale>
        <p:origin x="232" y="1472"/>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83" d="100"/>
          <a:sy n="83" d="100"/>
        </p:scale>
        <p:origin x="3036"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commentAuthors" Target="commentAuthors.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9/28/15 1:26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jpg>
</file>

<file path=ppt/media/image18.jpg>
</file>

<file path=ppt/media/image19.png>
</file>

<file path=ppt/media/image2.jpeg>
</file>

<file path=ppt/media/image20.jpg>
</file>

<file path=ppt/media/image21.jpg>
</file>

<file path=ppt/media/image4.jpe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9/28/15 1:26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8:09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289931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7:20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567900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7:44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488107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Anything to add here? Stats? Anecdotes we know?</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9:06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890465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5:17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501187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4:58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09300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D10C09F-FCA1-48C8-B40D-42E1045D109E}" type="datetime8">
              <a:rPr lang="en-US" smtClean="0"/>
              <a:t>9/28/15 1:45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8427054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A2B2ED8-C573-45EF-BF68-CEC19505703A}" type="datetime8">
              <a:rPr lang="en-US" smtClean="0"/>
              <a:t>9/28/15 7:57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2186401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D10C09F-FCA1-48C8-B40D-42E1045D109E}" type="datetime8">
              <a:rPr lang="en-US" smtClean="0"/>
              <a:t>9/28/15 1:45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2710387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5:20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4051785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a:t>
            </a:r>
            <a:r>
              <a:rPr lang="en-US" baseline="0" dirty="0" smtClean="0"/>
              <a:t> version: </a:t>
            </a:r>
          </a:p>
          <a:p>
            <a:pPr marL="228600" indent="-228600">
              <a:buAutoNum type="arabicPeriod"/>
            </a:pPr>
            <a:r>
              <a:rPr lang="en-US" baseline="0" dirty="0" smtClean="0"/>
              <a:t>Markdown converts to </a:t>
            </a:r>
            <a:r>
              <a:rPr lang="en-US" baseline="0" dirty="0" err="1" smtClean="0"/>
              <a:t>xhtml</a:t>
            </a:r>
            <a:r>
              <a:rPr lang="en-US" baseline="0" dirty="0" smtClean="0"/>
              <a:t>, which IS structured. </a:t>
            </a:r>
          </a:p>
          <a:p>
            <a:pPr marL="228600" indent="-228600">
              <a:buAutoNum type="arabicPeriod"/>
            </a:pPr>
            <a:r>
              <a:rPr lang="en-US" baseline="0" dirty="0" smtClean="0"/>
              <a:t>Tools ecosystem for markdown and </a:t>
            </a:r>
            <a:r>
              <a:rPr lang="en-US" baseline="0" dirty="0" err="1" smtClean="0"/>
              <a:t>xhtml</a:t>
            </a:r>
            <a:r>
              <a:rPr lang="en-US" baseline="0" dirty="0" smtClean="0"/>
              <a:t> is massive. </a:t>
            </a:r>
          </a:p>
          <a:p>
            <a:pPr marL="445862" lvl="1" indent="-228600">
              <a:buAutoNum type="arabicPeriod"/>
            </a:pPr>
            <a:r>
              <a:rPr lang="en-US" baseline="0" dirty="0" err="1" smtClean="0"/>
              <a:t>Pandoc</a:t>
            </a:r>
            <a:r>
              <a:rPr lang="en-US" baseline="0" dirty="0" smtClean="0"/>
              <a:t> for conversion to mostly any other format.</a:t>
            </a:r>
          </a:p>
          <a:p>
            <a:pPr marL="445862" lvl="1" indent="-228600">
              <a:buAutoNum type="arabicPeriod"/>
            </a:pPr>
            <a:r>
              <a:rPr lang="en-US" baseline="0" dirty="0" smtClean="0"/>
              <a:t>Libraries in every language for everything.</a:t>
            </a:r>
            <a:endParaRPr lang="en-US" baseline="0" dirty="0"/>
          </a:p>
          <a:p>
            <a:pPr marL="228600" lvl="0" indent="-228600">
              <a:buAutoNum type="arabicPeriod"/>
            </a:pPr>
            <a:r>
              <a:rPr lang="en-US" baseline="0" dirty="0" smtClean="0"/>
              <a:t>Automation in all things. </a:t>
            </a:r>
          </a:p>
          <a:p>
            <a:pPr marL="445862" lvl="1" indent="-228600">
              <a:buAutoNum type="arabicPeriod"/>
            </a:pPr>
            <a:r>
              <a:rPr lang="en-US" baseline="0" dirty="0" smtClean="0"/>
              <a:t>Custom widgets validate markdown, prevent corruptions, implement custom transformations.</a:t>
            </a:r>
          </a:p>
          <a:p>
            <a:pPr marL="445862" lvl="1" indent="-228600">
              <a:buAutoNum type="arabicPeriod"/>
            </a:pPr>
            <a:r>
              <a:rPr lang="en-US" baseline="0" dirty="0" smtClean="0"/>
              <a:t>Every automation investment reduces downstream complaints, fixes, and increases comfort and scale.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3A5C127-CB05-47B6-8D1E-7BC74A68F508}" type="datetime8">
              <a:rPr lang="en-US" smtClean="0"/>
              <a:t>9/28/15 1:26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05656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A2B2ED8-C573-45EF-BF68-CEC19505703A}" type="datetime8">
              <a:rPr lang="en-US" smtClean="0"/>
              <a:t>9/28/15 1:26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35102167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8:47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194562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a:t>
            </a:r>
            <a:r>
              <a:rPr lang="en-US" baseline="0" dirty="0" smtClean="0"/>
              <a:t> version: </a:t>
            </a:r>
          </a:p>
          <a:p>
            <a:pPr marL="228600" indent="-228600">
              <a:buAutoNum type="arabicPeriod"/>
            </a:pPr>
            <a:r>
              <a:rPr lang="en-US" baseline="0" dirty="0" smtClean="0"/>
              <a:t>Markdown was created to type HTML more easily. It works. </a:t>
            </a:r>
          </a:p>
          <a:p>
            <a:pPr marL="228600" indent="-228600">
              <a:buAutoNum type="arabicPeriod"/>
            </a:pPr>
            <a:r>
              <a:rPr lang="en-US" baseline="0" dirty="0" smtClean="0"/>
              <a:t>It requires no special tools or indenting or anything else to read easily compared to xml.</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3A5C127-CB05-47B6-8D1E-7BC74A68F508}" type="datetime8">
              <a:rPr lang="en-US" smtClean="0"/>
              <a:t>9/28/15 8:49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5681192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8:52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3783595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a:t>
            </a:r>
            <a:r>
              <a:rPr lang="en-US" baseline="0" dirty="0" smtClean="0"/>
              <a:t> version: </a:t>
            </a:r>
          </a:p>
          <a:p>
            <a:pPr marL="228600" indent="-228600">
              <a:buAutoNum type="arabicPeriod"/>
            </a:pPr>
            <a:r>
              <a:rPr lang="en-US" baseline="0" dirty="0" smtClean="0"/>
              <a:t>Extensive training required, because </a:t>
            </a:r>
            <a:r>
              <a:rPr lang="en-US" baseline="0" dirty="0" err="1" smtClean="0"/>
              <a:t>git</a:t>
            </a:r>
            <a:r>
              <a:rPr lang="en-US" baseline="0" dirty="0" smtClean="0"/>
              <a:t> is a source control system that does not really care about files, which writers think of as golden.</a:t>
            </a:r>
          </a:p>
          <a:p>
            <a:pPr marL="228600" indent="-228600">
              <a:buAutoNum type="arabicPeriod"/>
            </a:pPr>
            <a:r>
              <a:rPr lang="en-US" baseline="0" dirty="0" smtClean="0"/>
              <a:t>Developers use or understand </a:t>
            </a:r>
            <a:r>
              <a:rPr lang="en-US" baseline="0" dirty="0" err="1" smtClean="0"/>
              <a:t>git</a:t>
            </a:r>
            <a:r>
              <a:rPr lang="en-US" baseline="0" dirty="0" smtClean="0"/>
              <a:t> very quickly, so in software, that’s a plus….</a:t>
            </a:r>
          </a:p>
          <a:p>
            <a:pPr marL="228600" indent="-228600">
              <a:buAutoNum type="arabicPeriod"/>
            </a:pPr>
            <a:r>
              <a:rPr lang="en-US" baseline="0" dirty="0" smtClean="0"/>
              <a:t>Customers already use </a:t>
            </a:r>
            <a:r>
              <a:rPr lang="en-US" baseline="0" dirty="0" err="1" smtClean="0"/>
              <a:t>git</a:t>
            </a:r>
            <a:r>
              <a:rPr lang="en-US" baseline="0" dirty="0" smtClean="0"/>
              <a:t>, and can contribute without training, so we end up authoring in their comfort zone; they could never have contributed in our old comfort zone.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3A5C127-CB05-47B6-8D1E-7BC74A68F508}" type="datetime8">
              <a:rPr lang="en-US" smtClean="0"/>
              <a:t>9/28/15 8:53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549025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8:57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10643640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a:t>
            </a:r>
            <a:r>
              <a:rPr lang="en-US" baseline="0" dirty="0" smtClean="0"/>
              <a:t> version: </a:t>
            </a:r>
          </a:p>
          <a:p>
            <a:pPr marL="228600" indent="-228600">
              <a:buAutoNum type="arabicPeriod"/>
            </a:pPr>
            <a:r>
              <a:rPr lang="en-US" baseline="0" dirty="0" smtClean="0"/>
              <a:t>In the beginning the writers didn’t have enough knowledge of </a:t>
            </a:r>
            <a:r>
              <a:rPr lang="en-US" baseline="0" dirty="0" err="1" smtClean="0"/>
              <a:t>git</a:t>
            </a:r>
            <a:r>
              <a:rPr lang="en-US" baseline="0" dirty="0" smtClean="0"/>
              <a:t> to avoid mistakes, so had to get dedicated staff, but…</a:t>
            </a:r>
          </a:p>
          <a:p>
            <a:pPr marL="228600" indent="-228600">
              <a:buAutoNum type="arabicPeriod"/>
            </a:pPr>
            <a:r>
              <a:rPr lang="en-US" baseline="0" dirty="0" smtClean="0"/>
              <a:t>…even they could not handle the merge load without making mistakes, plus now contributors are committing all over the world, at all hours, so….</a:t>
            </a:r>
          </a:p>
          <a:p>
            <a:pPr marL="228600" indent="-228600">
              <a:buAutoNum type="arabicPeriod"/>
            </a:pPr>
            <a:r>
              <a:rPr lang="en-US" baseline="0" dirty="0" smtClean="0"/>
              <a:t>…automated validation removed 80% of contribution approvals, enabling smaller, more trained staff to focus on getting the files merged with higher confidence…</a:t>
            </a:r>
          </a:p>
          <a:p>
            <a:pPr marL="228600" indent="-228600">
              <a:buAutoNum type="arabicPeriod"/>
            </a:pPr>
            <a:r>
              <a:rPr lang="en-US" baseline="0" dirty="0" smtClean="0"/>
              <a:t>…and with more knowledge how to recover from mistakes.</a:t>
            </a:r>
          </a:p>
          <a:p>
            <a:pPr marL="228600" indent="-228600">
              <a:buAutoNum type="arabicPeriod"/>
            </a:pPr>
            <a:r>
              <a:rPr lang="en-US" baseline="0" dirty="0" smtClean="0"/>
              <a:t>Demo of do-not-merge tags? Validation?</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3A5C127-CB05-47B6-8D1E-7BC74A68F508}" type="datetime8">
              <a:rPr lang="en-US" smtClean="0"/>
              <a:t>9/28/15 8:58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4803080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17D118-1690-458F-B4D2-F9DA5D6F5033}" type="datetime8">
              <a:rPr lang="en-US" smtClean="0">
                <a:solidFill>
                  <a:prstClr val="black"/>
                </a:solidFill>
              </a:rPr>
              <a:t>9/28/15 1:26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30</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61498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D10C09F-FCA1-48C8-B40D-42E1045D109E}" type="datetime8">
              <a:rPr lang="en-US" smtClean="0"/>
              <a:t>9/28/15 1:26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829710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2:21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381032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5:40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855151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7:17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62716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5:40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406969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0EC29EE-A8AD-4CE0-9C0B-116E0D4D7533}" type="datetime8">
              <a:rPr lang="en-US" smtClean="0"/>
              <a:t>9/28/15 7:04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6778100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Take the best improvements in</a:t>
            </a:r>
            <a:r>
              <a:rPr lang="en-US" baseline="0" dirty="0" smtClean="0"/>
              <a:t> workflow and software and employ them better and faster. Change the way we worked, now.</a:t>
            </a:r>
          </a:p>
          <a:p>
            <a:pPr marL="228600" indent="-228600">
              <a:buAutoNum type="arabicPeriod"/>
            </a:pPr>
            <a:r>
              <a:rPr lang="en-US" baseline="0" dirty="0" smtClean="0"/>
              <a:t>ONLY open-source collaboration will work. Closed source collaboration, with the same tools, will never produce and manage enough to match the growth in customers for worldwide businesses. At scale, customers always know more and have more time and energy.</a:t>
            </a:r>
          </a:p>
          <a:p>
            <a:pPr marL="228600" indent="-228600">
              <a:buAutoNum type="arabicPeriod"/>
            </a:pPr>
            <a:r>
              <a:rPr lang="en-US" baseline="0" dirty="0" smtClean="0"/>
              <a:t>Top down commitment in large organizations is required; startups get to work differently.</a:t>
            </a:r>
          </a:p>
          <a:p>
            <a:pPr marL="228600" indent="-228600">
              <a:buAutoNum type="arabicPeriod"/>
            </a:pPr>
            <a:r>
              <a:rPr lang="en-US" baseline="0" dirty="0" smtClean="0"/>
              <a:t>Investment in automation is its own virtuous feedback loop.</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D10C09F-FCA1-48C8-B40D-42E1045D109E}" type="datetime8">
              <a:rPr lang="en-US" smtClean="0"/>
              <a:t>9/28/15 1:45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6621905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 Id="rId3"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 Id="rId3"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eg"/><Relationship Id="rId3" Type="http://schemas.openxmlformats.org/officeDocument/2006/relationships/image" Target="../media/image3.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4004700" cy="6994526"/>
          </a:xfrm>
          <a:prstGeom prst="rect">
            <a:avLst/>
          </a:prstGeom>
        </p:spPr>
      </p:pic>
      <p:sp>
        <p:nvSpPr>
          <p:cNvPr id="5" name="Rectangle 4"/>
          <p:cNvSpPr/>
          <p:nvPr userDrawn="1"/>
        </p:nvSpPr>
        <p:spPr bwMode="auto">
          <a:xfrm>
            <a:off x="0" y="0"/>
            <a:ext cx="3292189" cy="6994525"/>
          </a:xfrm>
          <a:prstGeom prst="rect">
            <a:avLst/>
          </a:prstGeom>
          <a:gradFill>
            <a:gsLst>
              <a:gs pos="85366">
                <a:schemeClr val="bg1">
                  <a:alpha val="0"/>
                </a:schemeClr>
              </a:gs>
              <a:gs pos="50000">
                <a:schemeClr val="bg1">
                  <a:alpha val="22000"/>
                </a:scheme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74638" y="2125663"/>
            <a:ext cx="6400800" cy="3566160"/>
          </a:xfrm>
          <a:prstGeom prst="rect">
            <a:avLst/>
          </a:prstGeom>
          <a:solidFill>
            <a:schemeClr val="accent1">
              <a:alpha val="8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25677"/>
            <a:ext cx="6402388" cy="1828800"/>
          </a:xfrm>
          <a:noFill/>
        </p:spPr>
        <p:txBody>
          <a:bodyPr lIns="146304" tIns="91440" rIns="146304" bIns="91440" anchor="t" anchorCtr="0"/>
          <a:lstStyle>
            <a:lvl1pPr>
              <a:defRPr sz="5400" spc="-100" baseline="0">
                <a:gradFill>
                  <a:gsLst>
                    <a:gs pos="61616">
                      <a:srgbClr val="FFFFFF"/>
                    </a:gs>
                    <a:gs pos="43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auto">
          <a:xfrm>
            <a:off x="273050" y="3954457"/>
            <a:ext cx="6402388" cy="1737360"/>
          </a:xfrm>
        </p:spPr>
        <p:txBody>
          <a:bodyPr tIns="109728" bIns="109728">
            <a:noAutofit/>
          </a:bodyPr>
          <a:lstStyle>
            <a:lvl1pPr marL="0" indent="0">
              <a:spcBef>
                <a:spcPts val="0"/>
              </a:spcBef>
              <a:buNone/>
              <a:defRPr sz="3200">
                <a:gradFill>
                  <a:gsLst>
                    <a:gs pos="61616">
                      <a:srgbClr val="FFFFFF"/>
                    </a:gs>
                    <a:gs pos="43000">
                      <a:srgbClr val="FFFFFF"/>
                    </a:gs>
                  </a:gsLst>
                  <a:lin ang="5400000" scaled="0"/>
                </a:gradFill>
              </a:defRPr>
            </a:lvl1pPr>
          </a:lstStyle>
          <a:p>
            <a:pPr lvl="0"/>
            <a:r>
              <a:rPr lang="en-US" dirty="0" smtClean="0"/>
              <a:t>Speaker Name</a:t>
            </a:r>
          </a:p>
          <a:p>
            <a:pPr lvl="0"/>
            <a:r>
              <a:rPr lang="en-US" dirty="0" smtClean="0"/>
              <a:t>Title</a:t>
            </a:r>
          </a:p>
          <a:p>
            <a:r>
              <a:rPr lang="en-US" dirty="0" smtClean="0"/>
              <a:t>Microsoft IT</a:t>
            </a:r>
            <a:endParaRPr lang="en-US" dirty="0"/>
          </a:p>
        </p:txBody>
      </p:sp>
      <p:grpSp>
        <p:nvGrpSpPr>
          <p:cNvPr id="8" name="Group 7"/>
          <p:cNvGrpSpPr>
            <a:grpSpLocks noChangeAspect="1"/>
          </p:cNvGrpSpPr>
          <p:nvPr userDrawn="1"/>
        </p:nvGrpSpPr>
        <p:grpSpPr bwMode="black">
          <a:xfrm>
            <a:off x="457200" y="477776"/>
            <a:ext cx="1646238" cy="353427"/>
            <a:chOff x="457200" y="1643393"/>
            <a:chExt cx="4492753" cy="964540"/>
          </a:xfrm>
        </p:grpSpPr>
        <p:pic>
          <p:nvPicPr>
            <p:cNvPr id="10" name="Picture 9"/>
            <p:cNvPicPr>
              <a:picLocks noChangeAspect="1"/>
            </p:cNvPicPr>
            <p:nvPr/>
          </p:nvPicPr>
          <p:blipFill>
            <a:blip r:embed="rId3"/>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304432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7959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79946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189335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4">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smtClean="0"/>
              <a:t>Video title</a:t>
            </a:r>
            <a:endParaRPr lang="en-US" dirty="0"/>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28849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68934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08698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266291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219825" y="0"/>
            <a:ext cx="6216650" cy="6992587"/>
          </a:xfrm>
          <a:blipFill>
            <a:blip r:embed="rId2" cstate="email">
              <a:extLst>
                <a:ext uri="{28A0092B-C50C-407E-A947-70E740481C1C}">
                  <a14:useLocalDpi xmlns:a14="http://schemas.microsoft.com/office/drawing/2010/main"/>
                </a:ext>
              </a:extLst>
            </a:blip>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smtClean="0"/>
              <a:t>Drag picture to placeholder or click icon to add</a:t>
            </a:r>
            <a:endParaRPr lang="en-US" dirty="0"/>
          </a:p>
        </p:txBody>
      </p:sp>
    </p:spTree>
    <p:extLst>
      <p:ext uri="{BB962C8B-B14F-4D97-AF65-F5344CB8AC3E}">
        <p14:creationId xmlns:p14="http://schemas.microsoft.com/office/powerpoint/2010/main" val="2366974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hoto Layout 2">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email">
            <a:extLst>
              <a:ext uri="{28A0092B-C50C-407E-A947-70E740481C1C}">
                <a14:useLocalDpi xmlns:a14="http://schemas.microsoft.com/office/drawing/2010/main"/>
              </a:ext>
            </a:extLst>
          </a:blip>
          <a:srcRect l="-2"/>
          <a:stretch/>
        </p:blipFill>
        <p:spPr>
          <a:xfrm>
            <a:off x="0" y="0"/>
            <a:ext cx="12436475" cy="6994525"/>
          </a:xfrm>
          <a:prstGeom prst="rect">
            <a:avLst/>
          </a:prstGeom>
        </p:spPr>
      </p:pic>
      <p:sp>
        <p:nvSpPr>
          <p:cNvPr id="6" name="Title 1"/>
          <p:cNvSpPr>
            <a:spLocks noGrp="1"/>
          </p:cNvSpPr>
          <p:nvPr>
            <p:ph type="title" hasCustomPrompt="1"/>
          </p:nvPr>
        </p:nvSpPr>
        <p:spPr>
          <a:xfrm>
            <a:off x="274702" y="2125678"/>
            <a:ext cx="6400736" cy="1828786"/>
          </a:xfrm>
          <a:noFill/>
        </p:spPr>
        <p:txBody>
          <a:bodyPr lIns="146304" tIns="91440" rIns="146304" bIns="91440" anchor="t" anchorCtr="0"/>
          <a:lstStyle>
            <a:lvl1pPr>
              <a:defRPr sz="5400" spc="-100" baseline="0">
                <a:gradFill>
                  <a:gsLst>
                    <a:gs pos="85366">
                      <a:schemeClr val="bg1"/>
                    </a:gs>
                    <a:gs pos="50000">
                      <a:schemeClr val="bg1"/>
                    </a:gs>
                  </a:gsLst>
                  <a:lin ang="5400000" scaled="0"/>
                </a:gradFill>
              </a:defRPr>
            </a:lvl1pPr>
          </a:lstStyle>
          <a:p>
            <a:r>
              <a:rPr lang="en-US" dirty="0" smtClean="0"/>
              <a:t>Presentation title</a:t>
            </a:r>
            <a:endParaRPr lang="en-US" dirty="0"/>
          </a:p>
        </p:txBody>
      </p:sp>
      <p:sp>
        <p:nvSpPr>
          <p:cNvPr id="7" name="Text Placeholder 4"/>
          <p:cNvSpPr>
            <a:spLocks noGrp="1"/>
          </p:cNvSpPr>
          <p:nvPr>
            <p:ph type="body" sz="quarter" idx="12" hasCustomPrompt="1"/>
          </p:nvPr>
        </p:nvSpPr>
        <p:spPr>
          <a:xfrm>
            <a:off x="274701" y="3955786"/>
            <a:ext cx="6400737" cy="1828007"/>
          </a:xfrm>
          <a:noFill/>
        </p:spPr>
        <p:txBody>
          <a:bodyPr lIns="146304" tIns="109728" rIns="146304" bIns="109728">
            <a:noAutofit/>
          </a:bodyPr>
          <a:lstStyle>
            <a:lvl1pPr marL="0" indent="0">
              <a:spcBef>
                <a:spcPts val="0"/>
              </a:spcBef>
              <a:buNone/>
              <a:defRPr sz="3200" spc="0" baseline="0">
                <a:gradFill>
                  <a:gsLst>
                    <a:gs pos="85366">
                      <a:schemeClr val="bg1"/>
                    </a:gs>
                    <a:gs pos="50000">
                      <a:schemeClr val="bg1"/>
                    </a:gs>
                  </a:gsLst>
                  <a:lin ang="5400000" scaled="0"/>
                </a:gradFill>
                <a:latin typeface="+mj-lt"/>
              </a:defRPr>
            </a:lvl1pPr>
          </a:lstStyle>
          <a:p>
            <a:pPr lvl="0"/>
            <a:r>
              <a:rPr lang="en-US" dirty="0" smtClean="0"/>
              <a:t>Speaker Name</a:t>
            </a:r>
          </a:p>
          <a:p>
            <a:pPr lvl="0"/>
            <a:r>
              <a:rPr lang="en-US" dirty="0" smtClean="0"/>
              <a:t>Title</a:t>
            </a:r>
          </a:p>
          <a:p>
            <a:r>
              <a:rPr lang="en-US" dirty="0" smtClean="0"/>
              <a:t>Microsoft IT</a:t>
            </a:r>
            <a:endParaRPr lang="en-US" dirty="0"/>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465589" y="488164"/>
            <a:ext cx="1645920" cy="353591"/>
          </a:xfrm>
          <a:prstGeom prst="rect">
            <a:avLst/>
          </a:prstGeom>
        </p:spPr>
      </p:pic>
    </p:spTree>
    <p:extLst>
      <p:ext uri="{BB962C8B-B14F-4D97-AF65-F5344CB8AC3E}">
        <p14:creationId xmlns:p14="http://schemas.microsoft.com/office/powerpoint/2010/main" val="2161685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4">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1164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29962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a:t>
            </a:r>
            <a:r>
              <a:rPr lang="en-US" sz="700" dirty="0" smtClean="0">
                <a:gradFill>
                  <a:gsLst>
                    <a:gs pos="0">
                      <a:schemeClr val="tx1"/>
                    </a:gs>
                    <a:gs pos="100000">
                      <a:schemeClr val="tx1"/>
                    </a:gs>
                  </a:gsLst>
                  <a:lin ang="5400000" scaled="0"/>
                </a:gradFill>
                <a:cs typeface="Segoe UI" pitchFamily="34" charset="0"/>
              </a:rPr>
              <a:t>2015 </a:t>
            </a:r>
            <a:r>
              <a:rPr lang="en-US" sz="700" dirty="0">
                <a:gradFill>
                  <a:gsLst>
                    <a:gs pos="0">
                      <a:schemeClr val="tx1"/>
                    </a:gs>
                    <a:gs pos="100000">
                      <a:schemeClr val="tx1"/>
                    </a:gs>
                  </a:gsLst>
                  <a:lin ang="5400000" scaled="0"/>
                </a:gradFill>
                <a:cs typeface="Segoe UI" pitchFamily="34" charset="0"/>
              </a:rPr>
              <a:t>Microsoft Corporation. All rights reserved. </a:t>
            </a:r>
          </a:p>
        </p:txBody>
      </p:sp>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59230"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8296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hoto Layout 3">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6" name="Title 1"/>
          <p:cNvSpPr>
            <a:spLocks noGrp="1"/>
          </p:cNvSpPr>
          <p:nvPr>
            <p:ph type="title" hasCustomPrompt="1"/>
          </p:nvPr>
        </p:nvSpPr>
        <p:spPr>
          <a:xfrm>
            <a:off x="274702" y="2125678"/>
            <a:ext cx="6400736" cy="1828786"/>
          </a:xfrm>
          <a:noFill/>
        </p:spPr>
        <p:txBody>
          <a:bodyPr lIns="146304" tIns="91440" rIns="146304" bIns="91440" anchor="t" anchorCtr="0"/>
          <a:lstStyle>
            <a:lvl1pPr>
              <a:defRPr sz="5400" spc="-100" baseline="0">
                <a:gradFill>
                  <a:gsLst>
                    <a:gs pos="94643">
                      <a:schemeClr val="tx1"/>
                    </a:gs>
                    <a:gs pos="33000">
                      <a:schemeClr val="tx1"/>
                    </a:gs>
                  </a:gsLst>
                  <a:lin ang="5400000" scaled="0"/>
                </a:gradFill>
              </a:defRPr>
            </a:lvl1pPr>
          </a:lstStyle>
          <a:p>
            <a:r>
              <a:rPr lang="en-US" dirty="0" smtClean="0"/>
              <a:t>Presentation title</a:t>
            </a:r>
            <a:endParaRPr lang="en-US" dirty="0"/>
          </a:p>
        </p:txBody>
      </p:sp>
      <p:sp>
        <p:nvSpPr>
          <p:cNvPr id="7" name="Text Placeholder 4"/>
          <p:cNvSpPr>
            <a:spLocks noGrp="1"/>
          </p:cNvSpPr>
          <p:nvPr>
            <p:ph type="body" sz="quarter" idx="12" hasCustomPrompt="1"/>
          </p:nvPr>
        </p:nvSpPr>
        <p:spPr>
          <a:xfrm>
            <a:off x="274701" y="3955786"/>
            <a:ext cx="6400737" cy="1828007"/>
          </a:xfrm>
          <a:noFill/>
        </p:spPr>
        <p:txBody>
          <a:bodyPr lIns="146304" tIns="109728" rIns="146304" bIns="109728">
            <a:noAutofit/>
          </a:bodyPr>
          <a:lstStyle>
            <a:lvl1pPr marL="0" indent="0">
              <a:spcBef>
                <a:spcPts val="0"/>
              </a:spcBef>
              <a:buNone/>
              <a:defRPr sz="3200" spc="0" baseline="0">
                <a:gradFill>
                  <a:gsLst>
                    <a:gs pos="94643">
                      <a:schemeClr val="tx1"/>
                    </a:gs>
                    <a:gs pos="33000">
                      <a:schemeClr val="tx1"/>
                    </a:gs>
                  </a:gsLst>
                  <a:lin ang="5400000" scaled="0"/>
                </a:gradFill>
                <a:latin typeface="+mj-lt"/>
              </a:defRPr>
            </a:lvl1pPr>
          </a:lstStyle>
          <a:p>
            <a:pPr lvl="0"/>
            <a:r>
              <a:rPr lang="en-US" dirty="0" smtClean="0"/>
              <a:t>Speaker Name</a:t>
            </a:r>
          </a:p>
          <a:p>
            <a:pPr lvl="0"/>
            <a:r>
              <a:rPr lang="en-US" dirty="0" smtClean="0"/>
              <a:t>Title</a:t>
            </a:r>
          </a:p>
          <a:p>
            <a:r>
              <a:rPr lang="en-US" dirty="0" smtClean="0"/>
              <a:t>Microsoft IT</a:t>
            </a:r>
            <a:endParaRPr lang="en-US" dirty="0"/>
          </a:p>
        </p:txBody>
      </p:sp>
      <p:grpSp>
        <p:nvGrpSpPr>
          <p:cNvPr id="9" name="Group 8"/>
          <p:cNvGrpSpPr>
            <a:grpSpLocks noChangeAspect="1"/>
          </p:cNvGrpSpPr>
          <p:nvPr userDrawn="1"/>
        </p:nvGrpSpPr>
        <p:grpSpPr bwMode="black">
          <a:xfrm>
            <a:off x="457200" y="477776"/>
            <a:ext cx="1646238" cy="353427"/>
            <a:chOff x="457200" y="1643393"/>
            <a:chExt cx="4492753" cy="964540"/>
          </a:xfrm>
        </p:grpSpPr>
        <p:pic>
          <p:nvPicPr>
            <p:cNvPr id="10" name="Picture 9"/>
            <p:cNvPicPr>
              <a:picLocks noChangeAspect="1"/>
            </p:cNvPicPr>
            <p:nvPr/>
          </p:nvPicPr>
          <p:blipFill>
            <a:blip r:embed="rId3"/>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806288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hoto">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436089" cy="6994525"/>
          </a:xfrm>
          <a:prstGeom prst="rect">
            <a:avLst/>
          </a:prstGeom>
        </p:spPr>
      </p:pic>
      <p:sp>
        <p:nvSpPr>
          <p:cNvPr id="11" name="Rectangle 10"/>
          <p:cNvSpPr/>
          <p:nvPr userDrawn="1"/>
        </p:nvSpPr>
        <p:spPr bwMode="auto">
          <a:xfrm>
            <a:off x="1" y="-1"/>
            <a:ext cx="5395285" cy="6994525"/>
          </a:xfrm>
          <a:prstGeom prst="rect">
            <a:avLst/>
          </a:prstGeom>
          <a:gradFill>
            <a:gsLst>
              <a:gs pos="15854">
                <a:srgbClr val="476D65">
                  <a:alpha val="38000"/>
                </a:srgbClr>
              </a:gs>
              <a:gs pos="77000">
                <a:srgbClr val="476D65">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74638" y="2125663"/>
            <a:ext cx="6400800" cy="3566160"/>
          </a:xfrm>
          <a:prstGeom prst="rect">
            <a:avLst/>
          </a:prstGeom>
          <a:solidFill>
            <a:schemeClr val="bg2">
              <a:alpha val="8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25677"/>
            <a:ext cx="6402388" cy="1828800"/>
          </a:xfrm>
          <a:noFill/>
        </p:spPr>
        <p:txBody>
          <a:bodyPr lIns="146304" tIns="91440" rIns="146304" bIns="91440" anchor="t" anchorCtr="0"/>
          <a:lstStyle>
            <a:lvl1pPr>
              <a:defRPr sz="5400" spc="-100" baseline="0">
                <a:gradFill>
                  <a:gsLst>
                    <a:gs pos="61616">
                      <a:srgbClr val="FFFFFF"/>
                    </a:gs>
                    <a:gs pos="43000">
                      <a:srgbClr val="FFFFFF"/>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auto">
          <a:xfrm>
            <a:off x="273050" y="3954457"/>
            <a:ext cx="6402388" cy="1737360"/>
          </a:xfrm>
        </p:spPr>
        <p:txBody>
          <a:bodyPr tIns="109728" bIns="109728">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a:gradFill>
                  <a:gsLst>
                    <a:gs pos="61616">
                      <a:srgbClr val="FFFFFF"/>
                    </a:gs>
                    <a:gs pos="43000">
                      <a:srgbClr val="FFFFFF"/>
                    </a:gs>
                  </a:gsLst>
                  <a:lin ang="5400000" scaled="0"/>
                </a:gradFill>
              </a:defRPr>
            </a:lvl1pPr>
          </a:lstStyle>
          <a:p>
            <a:pPr lvl="0"/>
            <a:r>
              <a:rPr lang="en-US" dirty="0" smtClean="0"/>
              <a:t>Speaker Name</a:t>
            </a:r>
          </a:p>
          <a:p>
            <a:pPr lvl="0"/>
            <a:r>
              <a:rPr lang="en-US" dirty="0" smtClean="0"/>
              <a:t>Title</a:t>
            </a:r>
          </a:p>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r>
              <a:rPr lang="en-US" dirty="0" smtClean="0"/>
              <a:t>Microsoft IT</a:t>
            </a:r>
          </a:p>
        </p:txBody>
      </p:sp>
      <p:grpSp>
        <p:nvGrpSpPr>
          <p:cNvPr id="8" name="Group 7"/>
          <p:cNvGrpSpPr>
            <a:grpSpLocks noChangeAspect="1"/>
          </p:cNvGrpSpPr>
          <p:nvPr userDrawn="1"/>
        </p:nvGrpSpPr>
        <p:grpSpPr bwMode="black">
          <a:xfrm>
            <a:off x="457200" y="477776"/>
            <a:ext cx="1646238" cy="353427"/>
            <a:chOff x="457200" y="1643393"/>
            <a:chExt cx="4492753" cy="964540"/>
          </a:xfrm>
        </p:grpSpPr>
        <p:pic>
          <p:nvPicPr>
            <p:cNvPr id="10" name="Picture 9"/>
            <p:cNvPicPr>
              <a:picLocks noChangeAspect="1"/>
            </p:cNvPicPr>
            <p:nvPr/>
          </p:nvPicPr>
          <p:blipFill>
            <a:blip r:embed="rId3"/>
            <a:stretch>
              <a:fillRect/>
            </a:stretch>
          </p:blipFill>
          <p:spPr bwMode="black">
            <a:xfrm>
              <a:off x="457200" y="1643393"/>
              <a:ext cx="964540" cy="964540"/>
            </a:xfrm>
            <a:prstGeom prst="rect">
              <a:avLst/>
            </a:prstGeom>
          </p:spPr>
        </p:pic>
        <p:sp>
          <p:nvSpPr>
            <p:cNvPr id="13"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02587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Photo Layout 2">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349" t="37191" r="25922" b="491"/>
          <a:stretch/>
        </p:blipFill>
        <p:spPr>
          <a:xfrm>
            <a:off x="0" y="0"/>
            <a:ext cx="12436475" cy="6994525"/>
          </a:xfrm>
          <a:prstGeom prst="rect">
            <a:avLst/>
          </a:prstGeom>
        </p:spPr>
      </p:pic>
      <p:sp>
        <p:nvSpPr>
          <p:cNvPr id="2" name="Rectangle 1"/>
          <p:cNvSpPr/>
          <p:nvPr userDrawn="1"/>
        </p:nvSpPr>
        <p:spPr bwMode="auto">
          <a:xfrm>
            <a:off x="274638" y="2125663"/>
            <a:ext cx="7315200" cy="3659182"/>
          </a:xfrm>
          <a:prstGeom prst="rect">
            <a:avLst/>
          </a:prstGeom>
          <a:solidFill>
            <a:schemeClr val="bg1">
              <a:alpha val="73000"/>
            </a:schemeClr>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4"/>
          <p:cNvSpPr>
            <a:spLocks noGrp="1"/>
          </p:cNvSpPr>
          <p:nvPr>
            <p:ph type="body" sz="quarter" idx="12" hasCustomPrompt="1"/>
          </p:nvPr>
        </p:nvSpPr>
        <p:spPr>
          <a:xfrm>
            <a:off x="276540" y="3954457"/>
            <a:ext cx="7313297" cy="1830388"/>
          </a:xfrm>
          <a:noFill/>
        </p:spPr>
        <p:txBody>
          <a:bodyPr lIns="146304" tIns="109728" rIns="146304" bIns="109728">
            <a:noAutofit/>
          </a:bodyPr>
          <a:lstStyle>
            <a:lvl1pPr marL="0" indent="0">
              <a:spcBef>
                <a:spcPts val="0"/>
              </a:spcBef>
              <a:buNone/>
              <a:defRPr sz="3200" spc="0" baseline="0">
                <a:gradFill>
                  <a:gsLst>
                    <a:gs pos="5000">
                      <a:schemeClr val="tx1"/>
                    </a:gs>
                    <a:gs pos="55000">
                      <a:schemeClr val="tx1"/>
                    </a:gs>
                  </a:gsLst>
                  <a:lin ang="5400000" scaled="0"/>
                </a:gradFill>
                <a:latin typeface="+mj-lt"/>
              </a:defRPr>
            </a:lvl1pPr>
          </a:lstStyle>
          <a:p>
            <a:pPr lvl="0"/>
            <a:r>
              <a:rPr lang="en-US" dirty="0" smtClean="0"/>
              <a:t>Speaker Name</a:t>
            </a:r>
          </a:p>
          <a:p>
            <a:pPr lvl="0"/>
            <a:r>
              <a:rPr lang="en-US" dirty="0" smtClean="0"/>
              <a:t>Title</a:t>
            </a:r>
          </a:p>
          <a:p>
            <a:pPr lvl="0"/>
            <a:r>
              <a:rPr lang="en-US" dirty="0" smtClean="0"/>
              <a:t>Microsoft IT</a:t>
            </a:r>
          </a:p>
        </p:txBody>
      </p:sp>
      <p:sp>
        <p:nvSpPr>
          <p:cNvPr id="7" name="Title 1"/>
          <p:cNvSpPr>
            <a:spLocks noGrp="1"/>
          </p:cNvSpPr>
          <p:nvPr>
            <p:ph type="title" hasCustomPrompt="1"/>
          </p:nvPr>
        </p:nvSpPr>
        <p:spPr>
          <a:xfrm>
            <a:off x="274702" y="2117165"/>
            <a:ext cx="7315135" cy="1837298"/>
          </a:xfrm>
          <a:noFill/>
        </p:spPr>
        <p:txBody>
          <a:bodyPr lIns="146304" tIns="91440" rIns="146304" bIns="91440" anchor="t" anchorCtr="0"/>
          <a:lstStyle>
            <a:lvl1pPr>
              <a:defRPr sz="5400" spc="-100" baseline="0">
                <a:gradFill>
                  <a:gsLst>
                    <a:gs pos="1250">
                      <a:schemeClr val="tx1"/>
                    </a:gs>
                    <a:gs pos="78000">
                      <a:schemeClr val="tx1"/>
                    </a:gs>
                  </a:gsLst>
                  <a:lin ang="5400000" scaled="0"/>
                </a:gradFill>
              </a:defRPr>
            </a:lvl1pPr>
          </a:lstStyle>
          <a:p>
            <a:r>
              <a:rPr lang="en-US" dirty="0" smtClean="0"/>
              <a:t>Presentation title</a:t>
            </a:r>
            <a:br>
              <a:rPr lang="en-US" dirty="0" smtClean="0"/>
            </a:br>
            <a:r>
              <a:rPr lang="en-US" dirty="0" smtClean="0"/>
              <a:t>goes here</a:t>
            </a:r>
            <a:endParaRPr lang="en-US" dirty="0"/>
          </a:p>
        </p:txBody>
      </p:sp>
      <p:grpSp>
        <p:nvGrpSpPr>
          <p:cNvPr id="14" name="Group 13"/>
          <p:cNvGrpSpPr>
            <a:grpSpLocks noChangeAspect="1"/>
          </p:cNvGrpSpPr>
          <p:nvPr userDrawn="1"/>
        </p:nvGrpSpPr>
        <p:grpSpPr bwMode="black">
          <a:xfrm>
            <a:off x="457200" y="477776"/>
            <a:ext cx="1646238" cy="353427"/>
            <a:chOff x="457200" y="1643393"/>
            <a:chExt cx="4492753" cy="964540"/>
          </a:xfrm>
        </p:grpSpPr>
        <p:pic>
          <p:nvPicPr>
            <p:cNvPr id="15" name="Picture 14"/>
            <p:cNvPicPr>
              <a:picLocks noChangeAspect="1"/>
            </p:cNvPicPr>
            <p:nvPr/>
          </p:nvPicPr>
          <p:blipFill>
            <a:blip r:embed="rId3"/>
            <a:stretch>
              <a:fillRect/>
            </a:stretch>
          </p:blipFill>
          <p:spPr bwMode="black">
            <a:xfrm>
              <a:off x="457200" y="1643393"/>
              <a:ext cx="964540" cy="964540"/>
            </a:xfrm>
            <a:prstGeom prst="rect">
              <a:avLst/>
            </a:prstGeom>
          </p:spPr>
        </p:pic>
        <p:sp>
          <p:nvSpPr>
            <p:cNvPr id="16"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539251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Slide Photo Layout 3">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436476" cy="6994525"/>
          </a:xfrm>
          <a:prstGeom prst="rect">
            <a:avLst/>
          </a:prstGeom>
        </p:spPr>
      </p:pic>
      <p:sp>
        <p:nvSpPr>
          <p:cNvPr id="7" name="Title 1"/>
          <p:cNvSpPr>
            <a:spLocks noGrp="1"/>
          </p:cNvSpPr>
          <p:nvPr>
            <p:ph type="title" hasCustomPrompt="1"/>
          </p:nvPr>
        </p:nvSpPr>
        <p:spPr>
          <a:xfrm>
            <a:off x="274702" y="2117165"/>
            <a:ext cx="6401051" cy="1837298"/>
          </a:xfrm>
          <a:noFill/>
        </p:spPr>
        <p:txBody>
          <a:bodyPr lIns="146304" tIns="91440" rIns="146304" bIns="91440" anchor="t" anchorCtr="0"/>
          <a:lstStyle>
            <a:lvl1pPr>
              <a:defRPr sz="5400" spc="-100" baseline="0">
                <a:gradFill>
                  <a:gsLst>
                    <a:gs pos="16071">
                      <a:schemeClr val="tx1"/>
                    </a:gs>
                    <a:gs pos="37000">
                      <a:schemeClr val="tx1"/>
                    </a:gs>
                  </a:gsLst>
                  <a:lin ang="5400000" scaled="0"/>
                </a:gradFill>
              </a:defRPr>
            </a:lvl1pPr>
          </a:lstStyle>
          <a:p>
            <a:r>
              <a:rPr lang="en-US" dirty="0" smtClean="0"/>
              <a:t>Presentation title</a:t>
            </a:r>
            <a:endParaRPr lang="en-US" dirty="0"/>
          </a:p>
        </p:txBody>
      </p:sp>
      <p:sp>
        <p:nvSpPr>
          <p:cNvPr id="12" name="Right Triangle 11"/>
          <p:cNvSpPr/>
          <p:nvPr userDrawn="1"/>
        </p:nvSpPr>
        <p:spPr bwMode="auto">
          <a:xfrm>
            <a:off x="0" y="4648200"/>
            <a:ext cx="5981700" cy="2346325"/>
          </a:xfrm>
          <a:prstGeom prst="rtTriangle">
            <a:avLst/>
          </a:prstGeom>
          <a:gradFill>
            <a:gsLst>
              <a:gs pos="12000">
                <a:schemeClr val="tx1">
                  <a:lumMod val="50000"/>
                  <a:alpha val="60000"/>
                </a:schemeClr>
              </a:gs>
              <a:gs pos="45000">
                <a:schemeClr val="tx1">
                  <a:lumMod val="50000"/>
                  <a:alpha val="0"/>
                </a:schemeClr>
              </a:gs>
            </a:gsLst>
            <a:lin ang="180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spc="0" baseline="0">
                <a:gradFill>
                  <a:gsLst>
                    <a:gs pos="75000">
                      <a:schemeClr val="tx1"/>
                    </a:gs>
                    <a:gs pos="51000">
                      <a:schemeClr val="tx1"/>
                    </a:gs>
                  </a:gsLst>
                  <a:lin ang="5400000" scaled="0"/>
                </a:gradFill>
                <a:latin typeface="+mj-lt"/>
              </a:defRPr>
            </a:lvl1pPr>
          </a:lstStyle>
          <a:p>
            <a:pPr lvl="0"/>
            <a:r>
              <a:rPr lang="en-US" dirty="0" smtClean="0"/>
              <a:t>Speaker Name</a:t>
            </a:r>
          </a:p>
          <a:p>
            <a:pPr lvl="0"/>
            <a:r>
              <a:rPr lang="en-US" dirty="0" smtClean="0"/>
              <a:t>Title</a:t>
            </a:r>
          </a:p>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r>
              <a:rPr lang="en-US" dirty="0" smtClean="0"/>
              <a:t>Microsoft IT</a:t>
            </a:r>
          </a:p>
        </p:txBody>
      </p:sp>
      <p:grpSp>
        <p:nvGrpSpPr>
          <p:cNvPr id="9" name="Group 8"/>
          <p:cNvGrpSpPr>
            <a:grpSpLocks noChangeAspect="1"/>
          </p:cNvGrpSpPr>
          <p:nvPr userDrawn="1"/>
        </p:nvGrpSpPr>
        <p:grpSpPr bwMode="black">
          <a:xfrm>
            <a:off x="457200" y="477776"/>
            <a:ext cx="1646238" cy="353427"/>
            <a:chOff x="457200" y="1643393"/>
            <a:chExt cx="4492753" cy="964540"/>
          </a:xfrm>
        </p:grpSpPr>
        <p:pic>
          <p:nvPicPr>
            <p:cNvPr id="10" name="Picture 9"/>
            <p:cNvPicPr>
              <a:picLocks noChangeAspect="1"/>
            </p:cNvPicPr>
            <p:nvPr/>
          </p:nvPicPr>
          <p:blipFill>
            <a:blip r:embed="rId3"/>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487446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73151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smtClean="0"/>
              <a:t>Speaker Name</a:t>
            </a:r>
          </a:p>
          <a:p>
            <a:pPr lvl="0"/>
            <a:r>
              <a:rPr lang="en-US" dirty="0" smtClean="0"/>
              <a:t>Title</a:t>
            </a:r>
          </a:p>
          <a:p>
            <a:r>
              <a:rPr lang="en-US" dirty="0" smtClean="0"/>
              <a:t>Microsoft IT</a:t>
            </a:r>
            <a:endParaRPr lang="en-US" dirty="0"/>
          </a:p>
        </p:txBody>
      </p:sp>
      <p:grpSp>
        <p:nvGrpSpPr>
          <p:cNvPr id="6" name="Group 5"/>
          <p:cNvGrpSpPr>
            <a:grpSpLocks noChangeAspect="1"/>
          </p:cNvGrpSpPr>
          <p:nvPr userDrawn="1"/>
        </p:nvGrpSpPr>
        <p:grpSpPr bwMode="black">
          <a:xfrm>
            <a:off x="457200" y="477776"/>
            <a:ext cx="1646238" cy="353427"/>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31337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03268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9" cstate="email">
            <a:extLst>
              <a:ext uri="{28A0092B-C50C-407E-A947-70E740481C1C}">
                <a14:useLocalDpi xmlns:a14="http://schemas.microsoft.com/office/drawing/2010/main"/>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5" r:id="rId1"/>
    <p:sldLayoutId id="2147484266" r:id="rId2"/>
    <p:sldLayoutId id="2147484271" r:id="rId3"/>
    <p:sldLayoutId id="2147484272" r:id="rId4"/>
    <p:sldLayoutId id="2147484273" r:id="rId5"/>
    <p:sldLayoutId id="2147484274" r:id="rId6"/>
    <p:sldLayoutId id="2147484236" r:id="rId7"/>
    <p:sldLayoutId id="2147484240" r:id="rId8"/>
    <p:sldLayoutId id="2147484241" r:id="rId9"/>
    <p:sldLayoutId id="2147484244" r:id="rId10"/>
    <p:sldLayoutId id="2147484245" r:id="rId11"/>
    <p:sldLayoutId id="2147484247" r:id="rId12"/>
    <p:sldLayoutId id="2147484249" r:id="rId13"/>
    <p:sldLayoutId id="2147484250" r:id="rId14"/>
    <p:sldLayoutId id="2147484264" r:id="rId15"/>
    <p:sldLayoutId id="2147484251" r:id="rId16"/>
    <p:sldLayoutId id="2147484252" r:id="rId17"/>
    <p:sldLayoutId id="2147484253" r:id="rId18"/>
    <p:sldLayoutId id="2147484254" r:id="rId19"/>
    <p:sldLayoutId id="2147484256" r:id="rId20"/>
    <p:sldLayoutId id="2147484257" r:id="rId21"/>
    <p:sldLayoutId id="2147484258" r:id="rId22"/>
    <p:sldLayoutId id="2147484259" r:id="rId23"/>
    <p:sldLayoutId id="2147484268" r:id="rId24"/>
    <p:sldLayoutId id="2147484260" r:id="rId25"/>
    <p:sldLayoutId id="2147484261" r:id="rId26"/>
    <p:sldLayoutId id="214748426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3" Type="http://schemas.openxmlformats.org/officeDocument/2006/relationships/hyperlink" Target="https://azure.com/" TargetMode="External"/><Relationship Id="rId4" Type="http://schemas.openxmlformats.org/officeDocument/2006/relationships/hyperlink" Target="https://github.com/" TargetMode="External"/><Relationship Id="rId5" Type="http://schemas.openxmlformats.org/officeDocument/2006/relationships/hyperlink" Target="https://github.com/azure/azure-content" TargetMode="External"/><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image" Target="../media/image1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image" Target="../media/image2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 Id="rId3" Type="http://schemas.openxmlformats.org/officeDocument/2006/relationships/image" Target="../media/image2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hyperlink" Target="http://www.microsoft.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image" Target="../media/image13.png"/><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1" y="2125678"/>
            <a:ext cx="11385617" cy="1828786"/>
          </a:xfrm>
        </p:spPr>
        <p:txBody>
          <a:bodyPr/>
          <a:lstStyle/>
          <a:p>
            <a:r>
              <a:rPr lang="en-US" b="1"/>
              <a:t>Open authoring: </a:t>
            </a:r>
            <a:r>
              <a:rPr lang="en-US" b="1" smtClean="0"/>
              <a:t/>
            </a:r>
            <a:br>
              <a:rPr lang="en-US" b="1" smtClean="0"/>
            </a:br>
            <a:r>
              <a:rPr lang="en-US" b="1" smtClean="0"/>
              <a:t>Content </a:t>
            </a:r>
            <a:r>
              <a:rPr lang="en-US" b="1"/>
              <a:t>collaboration across disciplines</a:t>
            </a:r>
            <a:r>
              <a:rPr lang="en-US"/>
              <a:t/>
            </a:r>
            <a:br>
              <a:rPr lang="en-US"/>
            </a:br>
            <a:endParaRPr lang="en-US" dirty="0"/>
          </a:p>
        </p:txBody>
      </p:sp>
      <p:sp>
        <p:nvSpPr>
          <p:cNvPr id="5" name="Text Placeholder 4"/>
          <p:cNvSpPr>
            <a:spLocks noGrp="1"/>
          </p:cNvSpPr>
          <p:nvPr>
            <p:ph type="body" sz="quarter" idx="12"/>
          </p:nvPr>
        </p:nvSpPr>
        <p:spPr>
          <a:xfrm>
            <a:off x="274701" y="3955786"/>
            <a:ext cx="10109814" cy="1828007"/>
          </a:xfrm>
        </p:spPr>
        <p:txBody>
          <a:bodyPr/>
          <a:lstStyle/>
          <a:p>
            <a:r>
              <a:rPr lang="en-US" dirty="0" smtClean="0"/>
              <a:t>Ralph </a:t>
            </a:r>
            <a:r>
              <a:rPr lang="en-US" dirty="0" err="1" smtClean="0"/>
              <a:t>Squillace</a:t>
            </a:r>
            <a:endParaRPr lang="en-US" dirty="0" smtClean="0"/>
          </a:p>
          <a:p>
            <a:r>
              <a:rPr lang="en-US" dirty="0" smtClean="0"/>
              <a:t>Senior (means “old”) </a:t>
            </a:r>
            <a:r>
              <a:rPr lang="en-US" dirty="0" smtClean="0"/>
              <a:t>Content Engineer </a:t>
            </a:r>
            <a:r>
              <a:rPr lang="en-US" dirty="0" smtClean="0"/>
              <a:t>(</a:t>
            </a:r>
            <a:r>
              <a:rPr lang="en-US" dirty="0" smtClean="0"/>
              <a:t>What?</a:t>
            </a:r>
            <a:r>
              <a:rPr lang="en-US" dirty="0" smtClean="0"/>
              <a:t>)</a:t>
            </a:r>
            <a:endParaRPr lang="en-US" dirty="0" smtClean="0"/>
          </a:p>
          <a:p>
            <a:r>
              <a:rPr lang="en-US" dirty="0" smtClean="0"/>
              <a:t>Microsoft Cloud + </a:t>
            </a:r>
            <a:r>
              <a:rPr lang="en-US" dirty="0" smtClean="0"/>
              <a:t>Enterprise (must be large)</a:t>
            </a:r>
            <a:endParaRPr lang="en-US" dirty="0"/>
          </a:p>
        </p:txBody>
      </p:sp>
    </p:spTree>
    <p:extLst>
      <p:ext uri="{BB962C8B-B14F-4D97-AF65-F5344CB8AC3E}">
        <p14:creationId xmlns:p14="http://schemas.microsoft.com/office/powerpoint/2010/main" val="3431891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Digression: The explosion of words	</a:t>
            </a:r>
            <a:endParaRPr lang="en-US" dirty="0"/>
          </a:p>
        </p:txBody>
      </p:sp>
      <p:sp>
        <p:nvSpPr>
          <p:cNvPr id="6" name="Text Placeholder 5"/>
          <p:cNvSpPr>
            <a:spLocks noGrp="1"/>
          </p:cNvSpPr>
          <p:nvPr>
            <p:ph type="body" sz="quarter" idx="10"/>
          </p:nvPr>
        </p:nvSpPr>
        <p:spPr>
          <a:xfrm>
            <a:off x="274638" y="1212850"/>
            <a:ext cx="11887200" cy="1711238"/>
          </a:xfrm>
        </p:spPr>
        <p:txBody>
          <a:bodyPr/>
          <a:lstStyle/>
          <a:p>
            <a:pPr marL="571500" indent="-571500">
              <a:buFont typeface="Arial" charset="0"/>
              <a:buChar char="•"/>
            </a:pPr>
            <a:r>
              <a:rPr lang="en-US" sz="3200" dirty="0" smtClean="0"/>
              <a:t>Community-written software demonstrated quality and scale</a:t>
            </a:r>
          </a:p>
          <a:p>
            <a:pPr marL="571500" indent="-571500">
              <a:buFont typeface="Arial" charset="0"/>
              <a:buChar char="•"/>
            </a:pPr>
            <a:r>
              <a:rPr lang="en-US" sz="3200" dirty="0" smtClean="0"/>
              <a:t>Speed of features increased radically</a:t>
            </a:r>
          </a:p>
          <a:p>
            <a:pPr marL="571500" indent="-571500">
              <a:buFont typeface="Arial" charset="0"/>
              <a:buChar char="•"/>
            </a:pPr>
            <a:r>
              <a:rPr lang="en-US" sz="3200" dirty="0" smtClean="0"/>
              <a:t>Huge new audiences sizes (Windows, Linux, Android, Mac, iOS)</a:t>
            </a:r>
          </a:p>
        </p:txBody>
      </p:sp>
    </p:spTree>
    <p:extLst>
      <p:ext uri="{BB962C8B-B14F-4D97-AF65-F5344CB8AC3E}">
        <p14:creationId xmlns:p14="http://schemas.microsoft.com/office/powerpoint/2010/main" val="1071274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4336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8730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Expanding our world</a:t>
            </a:r>
            <a:endParaRPr lang="en-US" sz="7200" dirty="0"/>
          </a:p>
        </p:txBody>
      </p:sp>
    </p:spTree>
    <p:extLst>
      <p:ext uri="{BB962C8B-B14F-4D97-AF65-F5344CB8AC3E}">
        <p14:creationId xmlns:p14="http://schemas.microsoft.com/office/powerpoint/2010/main" val="1374682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4273" y="282498"/>
            <a:ext cx="7813288" cy="849463"/>
          </a:xfrm>
          <a:prstGeom prst="rect">
            <a:avLst/>
          </a:prstGeom>
          <a:noFill/>
        </p:spPr>
        <p:txBody>
          <a:bodyPr wrap="square" lIns="182880" tIns="146304" rIns="182880" bIns="146304" rtlCol="0">
            <a:spAutoFit/>
          </a:bodyPr>
          <a:lstStyle/>
          <a:p>
            <a:pPr>
              <a:lnSpc>
                <a:spcPct val="90000"/>
              </a:lnSpc>
              <a:spcAft>
                <a:spcPts val="600"/>
              </a:spcAft>
            </a:pPr>
            <a:r>
              <a:rPr lang="en-US" sz="4000" dirty="0" smtClean="0">
                <a:gradFill>
                  <a:gsLst>
                    <a:gs pos="2917">
                      <a:schemeClr val="tx1"/>
                    </a:gs>
                    <a:gs pos="30000">
                      <a:schemeClr val="tx1"/>
                    </a:gs>
                  </a:gsLst>
                  <a:lin ang="5400000" scaled="0"/>
                </a:gradFill>
              </a:rPr>
              <a:t>Embrace the best and run harder</a:t>
            </a:r>
            <a:endParaRPr lang="en-US" sz="4000" dirty="0" smtClean="0">
              <a:gradFill>
                <a:gsLst>
                  <a:gs pos="2917">
                    <a:schemeClr val="tx1"/>
                  </a:gs>
                  <a:gs pos="30000">
                    <a:schemeClr val="tx1"/>
                  </a:gs>
                </a:gsLst>
                <a:lin ang="5400000" scaled="0"/>
              </a:gradFill>
            </a:endParaRPr>
          </a:p>
        </p:txBody>
      </p:sp>
      <p:sp>
        <p:nvSpPr>
          <p:cNvPr id="3" name="TextBox 2"/>
          <p:cNvSpPr txBox="1"/>
          <p:nvPr/>
        </p:nvSpPr>
        <p:spPr>
          <a:xfrm>
            <a:off x="609595" y="3073055"/>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Windows-only  </a:t>
            </a:r>
            <a:r>
              <a:rPr lang="en-US" sz="2400" dirty="0" smtClean="0">
                <a:gradFill>
                  <a:gsLst>
                    <a:gs pos="2917">
                      <a:schemeClr val="tx1"/>
                    </a:gs>
                    <a:gs pos="30000">
                      <a:schemeClr val="tx1"/>
                    </a:gs>
                  </a:gsLst>
                  <a:lin ang="5400000" scaled="0"/>
                </a:gradFill>
                <a:sym typeface="Wingdings"/>
              </a:rPr>
              <a:t>  anything that works with text</a:t>
            </a:r>
            <a:endParaRPr lang="en-US" sz="2400" dirty="0" smtClean="0">
              <a:gradFill>
                <a:gsLst>
                  <a:gs pos="2917">
                    <a:schemeClr val="tx1"/>
                  </a:gs>
                  <a:gs pos="30000">
                    <a:schemeClr val="tx1"/>
                  </a:gs>
                </a:gsLst>
                <a:lin ang="5400000" scaled="0"/>
              </a:gradFill>
            </a:endParaRPr>
          </a:p>
        </p:txBody>
      </p:sp>
      <p:sp>
        <p:nvSpPr>
          <p:cNvPr id="5" name="TextBox 4"/>
          <p:cNvSpPr txBox="1"/>
          <p:nvPr/>
        </p:nvSpPr>
        <p:spPr>
          <a:xfrm>
            <a:off x="609599" y="1817327"/>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Structured XML  </a:t>
            </a:r>
            <a:r>
              <a:rPr lang="en-US" sz="2400" dirty="0" smtClean="0">
                <a:gradFill>
                  <a:gsLst>
                    <a:gs pos="2917">
                      <a:schemeClr val="tx1"/>
                    </a:gs>
                    <a:gs pos="30000">
                      <a:schemeClr val="tx1"/>
                    </a:gs>
                  </a:gsLst>
                  <a:lin ang="5400000" scaled="0"/>
                </a:gradFill>
                <a:sym typeface="Wingdings"/>
              </a:rPr>
              <a:t>  markdown</a:t>
            </a:r>
            <a:endParaRPr lang="en-US" sz="2400" dirty="0" smtClean="0">
              <a:gradFill>
                <a:gsLst>
                  <a:gs pos="2917">
                    <a:schemeClr val="tx1"/>
                  </a:gs>
                  <a:gs pos="30000">
                    <a:schemeClr val="tx1"/>
                  </a:gs>
                </a:gsLst>
                <a:lin ang="5400000" scaled="0"/>
              </a:gradFill>
            </a:endParaRPr>
          </a:p>
        </p:txBody>
      </p:sp>
      <p:sp>
        <p:nvSpPr>
          <p:cNvPr id="6" name="TextBox 5"/>
          <p:cNvSpPr txBox="1"/>
          <p:nvPr/>
        </p:nvSpPr>
        <p:spPr>
          <a:xfrm>
            <a:off x="609598" y="2445191"/>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Custom Word-based authoring  </a:t>
            </a:r>
            <a:r>
              <a:rPr lang="en-US" sz="2400" dirty="0" smtClean="0">
                <a:gradFill>
                  <a:gsLst>
                    <a:gs pos="2917">
                      <a:schemeClr val="tx1"/>
                    </a:gs>
                    <a:gs pos="30000">
                      <a:schemeClr val="tx1"/>
                    </a:gs>
                  </a:gsLst>
                  <a:lin ang="5400000" scaled="0"/>
                </a:gradFill>
                <a:sym typeface="Wingdings"/>
              </a:rPr>
              <a:t>  Anything that works with text</a:t>
            </a:r>
            <a:endParaRPr lang="en-US" sz="2400" dirty="0" smtClean="0">
              <a:gradFill>
                <a:gsLst>
                  <a:gs pos="2917">
                    <a:schemeClr val="tx1"/>
                  </a:gs>
                  <a:gs pos="30000">
                    <a:schemeClr val="tx1"/>
                  </a:gs>
                </a:gsLst>
                <a:lin ang="5400000" scaled="0"/>
              </a:gradFill>
            </a:endParaRPr>
          </a:p>
        </p:txBody>
      </p:sp>
      <p:sp>
        <p:nvSpPr>
          <p:cNvPr id="7" name="TextBox 6"/>
          <p:cNvSpPr txBox="1"/>
          <p:nvPr/>
        </p:nvSpPr>
        <p:spPr>
          <a:xfrm>
            <a:off x="609596" y="1189463"/>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Internal data center and source-control  </a:t>
            </a:r>
            <a:r>
              <a:rPr lang="en-US" sz="2400" dirty="0" smtClean="0">
                <a:gradFill>
                  <a:gsLst>
                    <a:gs pos="2917">
                      <a:schemeClr val="tx1"/>
                    </a:gs>
                    <a:gs pos="30000">
                      <a:schemeClr val="tx1"/>
                    </a:gs>
                  </a:gsLst>
                  <a:lin ang="5400000" scaled="0"/>
                </a:gradFill>
                <a:sym typeface="Wingdings"/>
              </a:rPr>
              <a:t>  https://</a:t>
            </a:r>
            <a:r>
              <a:rPr lang="en-US" sz="2400" dirty="0" err="1" smtClean="0">
                <a:gradFill>
                  <a:gsLst>
                    <a:gs pos="2917">
                      <a:schemeClr val="tx1"/>
                    </a:gs>
                    <a:gs pos="30000">
                      <a:schemeClr val="tx1"/>
                    </a:gs>
                  </a:gsLst>
                  <a:lin ang="5400000" scaled="0"/>
                </a:gradFill>
                <a:sym typeface="Wingdings"/>
              </a:rPr>
              <a:t>github.com</a:t>
            </a:r>
            <a:endParaRPr lang="en-US" sz="2400" dirty="0" smtClean="0">
              <a:gradFill>
                <a:gsLst>
                  <a:gs pos="2917">
                    <a:schemeClr val="tx1"/>
                  </a:gs>
                  <a:gs pos="30000">
                    <a:schemeClr val="tx1"/>
                  </a:gs>
                </a:gsLst>
                <a:lin ang="5400000" scaled="0"/>
              </a:gradFill>
            </a:endParaRPr>
          </a:p>
        </p:txBody>
      </p:sp>
      <p:sp>
        <p:nvSpPr>
          <p:cNvPr id="8" name="TextBox 7"/>
          <p:cNvSpPr txBox="1"/>
          <p:nvPr/>
        </p:nvSpPr>
        <p:spPr>
          <a:xfrm>
            <a:off x="609594" y="3700919"/>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sym typeface="Wingdings"/>
              </a:rPr>
              <a:t>Automated validation    different automated validation</a:t>
            </a:r>
            <a:endParaRPr lang="en-US" sz="2400" dirty="0" smtClean="0">
              <a:gradFill>
                <a:gsLst>
                  <a:gs pos="2917">
                    <a:schemeClr val="tx1"/>
                  </a:gs>
                  <a:gs pos="30000">
                    <a:schemeClr val="tx1"/>
                  </a:gs>
                </a:gsLst>
                <a:lin ang="5400000" scaled="0"/>
              </a:gradFill>
            </a:endParaRPr>
          </a:p>
        </p:txBody>
      </p:sp>
      <p:sp>
        <p:nvSpPr>
          <p:cNvPr id="9" name="TextBox 8"/>
          <p:cNvSpPr txBox="1"/>
          <p:nvPr/>
        </p:nvSpPr>
        <p:spPr>
          <a:xfrm>
            <a:off x="609593" y="4320130"/>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Monthly freezes, builds  </a:t>
            </a:r>
            <a:r>
              <a:rPr lang="en-US" sz="2400" dirty="0" smtClean="0">
                <a:gradFill>
                  <a:gsLst>
                    <a:gs pos="2917">
                      <a:schemeClr val="tx1"/>
                    </a:gs>
                    <a:gs pos="30000">
                      <a:schemeClr val="tx1"/>
                    </a:gs>
                  </a:gsLst>
                  <a:lin ang="5400000" scaled="0"/>
                </a:gradFill>
                <a:sym typeface="Wingdings"/>
              </a:rPr>
              <a:t>  instant staging, multiple daily publication</a:t>
            </a:r>
            <a:endParaRPr lang="en-US" sz="2400" dirty="0" smtClean="0">
              <a:gradFill>
                <a:gsLst>
                  <a:gs pos="2917">
                    <a:schemeClr val="tx1"/>
                  </a:gs>
                  <a:gs pos="30000">
                    <a:schemeClr val="tx1"/>
                  </a:gs>
                </a:gsLst>
                <a:lin ang="5400000" scaled="0"/>
              </a:gradFill>
            </a:endParaRPr>
          </a:p>
        </p:txBody>
      </p:sp>
      <p:sp>
        <p:nvSpPr>
          <p:cNvPr id="10" name="TextBox 9"/>
          <p:cNvSpPr txBox="1"/>
          <p:nvPr/>
        </p:nvSpPr>
        <p:spPr>
          <a:xfrm>
            <a:off x="609593" y="4939341"/>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Professional writers  </a:t>
            </a:r>
            <a:r>
              <a:rPr lang="en-US" sz="2400" dirty="0" smtClean="0">
                <a:gradFill>
                  <a:gsLst>
                    <a:gs pos="2917">
                      <a:schemeClr val="tx1"/>
                    </a:gs>
                    <a:gs pos="30000">
                      <a:schemeClr val="tx1"/>
                    </a:gs>
                  </a:gsLst>
                  <a:lin ang="5400000" scaled="0"/>
                </a:gradFill>
                <a:sym typeface="Wingdings"/>
              </a:rPr>
              <a:t>  Everyone’s a professional writer….</a:t>
            </a:r>
            <a:endParaRPr lang="en-US" sz="2400" dirty="0"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9225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4273" y="282498"/>
            <a:ext cx="11753386" cy="849463"/>
          </a:xfrm>
          <a:prstGeom prst="rect">
            <a:avLst/>
          </a:prstGeom>
          <a:noFill/>
        </p:spPr>
        <p:txBody>
          <a:bodyPr wrap="square" lIns="182880" tIns="146304" rIns="182880" bIns="146304" rtlCol="0">
            <a:spAutoFit/>
          </a:bodyPr>
          <a:lstStyle/>
          <a:p>
            <a:pPr>
              <a:lnSpc>
                <a:spcPct val="90000"/>
              </a:lnSpc>
              <a:spcAft>
                <a:spcPts val="600"/>
              </a:spcAft>
            </a:pPr>
            <a:r>
              <a:rPr lang="en-US" sz="4000" dirty="0" smtClean="0">
                <a:gradFill>
                  <a:gsLst>
                    <a:gs pos="2917">
                      <a:schemeClr val="tx1"/>
                    </a:gs>
                    <a:gs pos="30000">
                      <a:schemeClr val="tx1"/>
                    </a:gs>
                  </a:gsLst>
                  <a:lin ang="5400000" scaled="0"/>
                </a:gradFill>
              </a:rPr>
              <a:t>Collaboration is required to match the growth of words</a:t>
            </a:r>
            <a:endParaRPr lang="en-US" sz="4000" dirty="0" smtClean="0">
              <a:gradFill>
                <a:gsLst>
                  <a:gs pos="2917">
                    <a:schemeClr val="tx1"/>
                  </a:gs>
                  <a:gs pos="30000">
                    <a:schemeClr val="tx1"/>
                  </a:gs>
                </a:gsLst>
                <a:lin ang="5400000" scaled="0"/>
              </a:gradFill>
            </a:endParaRPr>
          </a:p>
        </p:txBody>
      </p:sp>
      <p:sp>
        <p:nvSpPr>
          <p:cNvPr id="3" name="TextBox 2"/>
          <p:cNvSpPr txBox="1"/>
          <p:nvPr/>
        </p:nvSpPr>
        <p:spPr>
          <a:xfrm>
            <a:off x="609595" y="3073055"/>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Write documentation now directly with customers and go live</a:t>
            </a:r>
            <a:endParaRPr lang="en-US" sz="2400" dirty="0" smtClean="0">
              <a:gradFill>
                <a:gsLst>
                  <a:gs pos="2917">
                    <a:schemeClr val="tx1"/>
                  </a:gs>
                  <a:gs pos="30000">
                    <a:schemeClr val="tx1"/>
                  </a:gs>
                </a:gsLst>
                <a:lin ang="5400000" scaled="0"/>
              </a:gradFill>
            </a:endParaRPr>
          </a:p>
        </p:txBody>
      </p:sp>
      <p:sp>
        <p:nvSpPr>
          <p:cNvPr id="5" name="TextBox 4"/>
          <p:cNvSpPr txBox="1"/>
          <p:nvPr/>
        </p:nvSpPr>
        <p:spPr>
          <a:xfrm>
            <a:off x="609599" y="1817327"/>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Use the platforms of our customers: Linux and Mac, not just Windows</a:t>
            </a:r>
            <a:endParaRPr lang="en-US" sz="2400" dirty="0" smtClean="0">
              <a:gradFill>
                <a:gsLst>
                  <a:gs pos="2917">
                    <a:schemeClr val="tx1"/>
                  </a:gs>
                  <a:gs pos="30000">
                    <a:schemeClr val="tx1"/>
                  </a:gs>
                </a:gsLst>
                <a:lin ang="5400000" scaled="0"/>
              </a:gradFill>
            </a:endParaRPr>
          </a:p>
        </p:txBody>
      </p:sp>
      <p:sp>
        <p:nvSpPr>
          <p:cNvPr id="6" name="TextBox 5"/>
          <p:cNvSpPr txBox="1"/>
          <p:nvPr/>
        </p:nvSpPr>
        <p:spPr>
          <a:xfrm>
            <a:off x="609598" y="2445191"/>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Data-driven support items become documentation, not “support”</a:t>
            </a:r>
            <a:endParaRPr lang="en-US" sz="2400" dirty="0" smtClean="0">
              <a:gradFill>
                <a:gsLst>
                  <a:gs pos="2917">
                    <a:schemeClr val="tx1"/>
                  </a:gs>
                  <a:gs pos="30000">
                    <a:schemeClr val="tx1"/>
                  </a:gs>
                </a:gsLst>
                <a:lin ang="5400000" scaled="0"/>
              </a:gradFill>
            </a:endParaRPr>
          </a:p>
        </p:txBody>
      </p:sp>
      <p:sp>
        <p:nvSpPr>
          <p:cNvPr id="7" name="TextBox 6"/>
          <p:cNvSpPr txBox="1"/>
          <p:nvPr/>
        </p:nvSpPr>
        <p:spPr>
          <a:xfrm>
            <a:off x="609596" y="1189463"/>
            <a:ext cx="10333467"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PMs, development, support, and field own formal articles on </a:t>
            </a:r>
            <a:r>
              <a:rPr lang="en-US" sz="2400" dirty="0" err="1" smtClean="0">
                <a:gradFill>
                  <a:gsLst>
                    <a:gs pos="2917">
                      <a:schemeClr val="tx1"/>
                    </a:gs>
                    <a:gs pos="30000">
                      <a:schemeClr val="tx1"/>
                    </a:gs>
                  </a:gsLst>
                  <a:lin ang="5400000" scaled="0"/>
                </a:gradFill>
              </a:rPr>
              <a:t>azure.com</a:t>
            </a:r>
            <a:endParaRPr lang="en-US" sz="2400" dirty="0" smtClean="0">
              <a:gradFill>
                <a:gsLst>
                  <a:gs pos="2917">
                    <a:schemeClr val="tx1"/>
                  </a:gs>
                  <a:gs pos="30000">
                    <a:schemeClr val="tx1"/>
                  </a:gs>
                </a:gsLst>
                <a:lin ang="5400000" scaled="0"/>
              </a:gradFill>
            </a:endParaRPr>
          </a:p>
        </p:txBody>
      </p:sp>
      <p:sp>
        <p:nvSpPr>
          <p:cNvPr id="8" name="TextBox 7"/>
          <p:cNvSpPr txBox="1"/>
          <p:nvPr/>
        </p:nvSpPr>
        <p:spPr>
          <a:xfrm>
            <a:off x="609594" y="3700919"/>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sym typeface="Wingdings"/>
              </a:rPr>
              <a:t>Automation everywhere. EVERYWHERE. MORE. YESTERDAY.</a:t>
            </a:r>
            <a:endParaRPr lang="en-US" sz="2400" dirty="0" smtClean="0">
              <a:gradFill>
                <a:gsLst>
                  <a:gs pos="2917">
                    <a:schemeClr val="tx1"/>
                  </a:gs>
                  <a:gs pos="30000">
                    <a:schemeClr val="tx1"/>
                  </a:gs>
                </a:gsLst>
                <a:lin ang="5400000" scaled="0"/>
              </a:gradFill>
            </a:endParaRPr>
          </a:p>
        </p:txBody>
      </p:sp>
      <p:sp>
        <p:nvSpPr>
          <p:cNvPr id="9" name="TextBox 8"/>
          <p:cNvSpPr txBox="1"/>
          <p:nvPr/>
        </p:nvSpPr>
        <p:spPr>
          <a:xfrm>
            <a:off x="609593" y="4320130"/>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Weekly freshness reviews keep content accurate</a:t>
            </a:r>
            <a:endParaRPr lang="en-US" sz="2400" dirty="0" smtClean="0">
              <a:gradFill>
                <a:gsLst>
                  <a:gs pos="2917">
                    <a:schemeClr val="tx1"/>
                  </a:gs>
                  <a:gs pos="30000">
                    <a:schemeClr val="tx1"/>
                  </a:gs>
                </a:gsLst>
                <a:lin ang="5400000" scaled="0"/>
              </a:gradFill>
            </a:endParaRPr>
          </a:p>
        </p:txBody>
      </p:sp>
      <p:sp>
        <p:nvSpPr>
          <p:cNvPr id="10" name="TextBox 9"/>
          <p:cNvSpPr txBox="1"/>
          <p:nvPr/>
        </p:nvSpPr>
        <p:spPr>
          <a:xfrm>
            <a:off x="609593" y="4939341"/>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Professional writers  </a:t>
            </a:r>
            <a:r>
              <a:rPr lang="en-US" sz="2400" dirty="0" smtClean="0">
                <a:gradFill>
                  <a:gsLst>
                    <a:gs pos="2917">
                      <a:schemeClr val="tx1"/>
                    </a:gs>
                    <a:gs pos="30000">
                      <a:schemeClr val="tx1"/>
                    </a:gs>
                  </a:gsLst>
                  <a:lin ang="5400000" scaled="0"/>
                </a:gradFill>
                <a:sym typeface="Wingdings"/>
              </a:rPr>
              <a:t>  Everyone’s a professional writer….</a:t>
            </a:r>
            <a:endParaRPr lang="en-US" sz="2400" dirty="0"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1880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4273" y="282498"/>
            <a:ext cx="7813288" cy="849463"/>
          </a:xfrm>
          <a:prstGeom prst="rect">
            <a:avLst/>
          </a:prstGeom>
          <a:noFill/>
        </p:spPr>
        <p:txBody>
          <a:bodyPr wrap="square" lIns="182880" tIns="146304" rIns="182880" bIns="146304" rtlCol="0">
            <a:spAutoFit/>
          </a:bodyPr>
          <a:lstStyle/>
          <a:p>
            <a:pPr>
              <a:lnSpc>
                <a:spcPct val="90000"/>
              </a:lnSpc>
              <a:spcAft>
                <a:spcPts val="600"/>
              </a:spcAft>
            </a:pPr>
            <a:r>
              <a:rPr lang="en-US" sz="4000" dirty="0" smtClean="0">
                <a:gradFill>
                  <a:gsLst>
                    <a:gs pos="2917">
                      <a:schemeClr val="tx1"/>
                    </a:gs>
                    <a:gs pos="30000">
                      <a:schemeClr val="tx1"/>
                    </a:gs>
                  </a:gsLst>
                  <a:lin ang="5400000" scaled="0"/>
                </a:gradFill>
              </a:rPr>
              <a:t>Drive the change from the top</a:t>
            </a:r>
            <a:endParaRPr lang="en-US" sz="4000" dirty="0" smtClean="0">
              <a:gradFill>
                <a:gsLst>
                  <a:gs pos="2917">
                    <a:schemeClr val="tx1"/>
                  </a:gs>
                  <a:gs pos="30000">
                    <a:schemeClr val="tx1"/>
                  </a:gs>
                </a:gsLst>
                <a:lin ang="5400000" scaled="0"/>
              </a:gradFill>
            </a:endParaRPr>
          </a:p>
        </p:txBody>
      </p:sp>
      <p:sp>
        <p:nvSpPr>
          <p:cNvPr id="5" name="TextBox 4"/>
          <p:cNvSpPr txBox="1"/>
          <p:nvPr/>
        </p:nvSpPr>
        <p:spPr>
          <a:xfrm>
            <a:off x="609599" y="1817327"/>
            <a:ext cx="9500839" cy="96026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Hosted first two-day </a:t>
            </a:r>
            <a:r>
              <a:rPr lang="en-US" sz="2400" dirty="0" err="1" smtClean="0">
                <a:gradFill>
                  <a:gsLst>
                    <a:gs pos="2917">
                      <a:schemeClr val="tx1"/>
                    </a:gs>
                    <a:gs pos="30000">
                      <a:schemeClr val="tx1"/>
                    </a:gs>
                  </a:gsLst>
                  <a:lin ang="5400000" scaled="0"/>
                </a:gradFill>
              </a:rPr>
              <a:t>hackathon</a:t>
            </a:r>
            <a:r>
              <a:rPr lang="en-US" sz="2400" dirty="0" smtClean="0">
                <a:gradFill>
                  <a:gsLst>
                    <a:gs pos="2917">
                      <a:schemeClr val="tx1"/>
                    </a:gs>
                    <a:gs pos="30000">
                      <a:schemeClr val="tx1"/>
                    </a:gs>
                  </a:gsLst>
                  <a:lin ang="5400000" scaled="0"/>
                </a:gradFill>
              </a:rPr>
              <a:t> for documentation across all of Cloud and Enterprise: more than 500 people and all product groups in room</a:t>
            </a:r>
            <a:endParaRPr lang="en-US" sz="2400" dirty="0" smtClean="0">
              <a:gradFill>
                <a:gsLst>
                  <a:gs pos="2917">
                    <a:schemeClr val="tx1"/>
                  </a:gs>
                  <a:gs pos="30000">
                    <a:schemeClr val="tx1"/>
                  </a:gs>
                </a:gsLst>
                <a:lin ang="5400000" scaled="0"/>
              </a:gradFill>
            </a:endParaRPr>
          </a:p>
        </p:txBody>
      </p:sp>
      <p:sp>
        <p:nvSpPr>
          <p:cNvPr id="6" name="TextBox 5"/>
          <p:cNvSpPr txBox="1"/>
          <p:nvPr/>
        </p:nvSpPr>
        <p:spPr>
          <a:xfrm>
            <a:off x="609593" y="2730900"/>
            <a:ext cx="9500839" cy="960263"/>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Regular “</a:t>
            </a:r>
            <a:r>
              <a:rPr lang="en-US" sz="2400" dirty="0" err="1" smtClean="0">
                <a:gradFill>
                  <a:gsLst>
                    <a:gs pos="2917">
                      <a:schemeClr val="tx1"/>
                    </a:gs>
                    <a:gs pos="30000">
                      <a:schemeClr val="tx1"/>
                    </a:gs>
                  </a:gsLst>
                  <a:lin ang="5400000" scaled="0"/>
                </a:gradFill>
              </a:rPr>
              <a:t>hackadocs</a:t>
            </a:r>
            <a:r>
              <a:rPr lang="en-US" sz="2400" dirty="0" smtClean="0">
                <a:gradFill>
                  <a:gsLst>
                    <a:gs pos="2917">
                      <a:schemeClr val="tx1"/>
                    </a:gs>
                    <a:gs pos="30000">
                      <a:schemeClr val="tx1"/>
                    </a:gs>
                  </a:gsLst>
                  <a:lin ang="5400000" scaled="0"/>
                </a:gradFill>
              </a:rPr>
              <a:t>” for smaller and more focused needs (freshness, style, metadata)</a:t>
            </a:r>
            <a:endParaRPr lang="en-US" sz="2400" dirty="0" smtClean="0">
              <a:gradFill>
                <a:gsLst>
                  <a:gs pos="2917">
                    <a:schemeClr val="tx1"/>
                  </a:gs>
                  <a:gs pos="30000">
                    <a:schemeClr val="tx1"/>
                  </a:gs>
                </a:gsLst>
                <a:lin ang="5400000" scaled="0"/>
              </a:gradFill>
            </a:endParaRPr>
          </a:p>
        </p:txBody>
      </p:sp>
      <p:sp>
        <p:nvSpPr>
          <p:cNvPr id="7" name="TextBox 6"/>
          <p:cNvSpPr txBox="1"/>
          <p:nvPr/>
        </p:nvSpPr>
        <p:spPr>
          <a:xfrm>
            <a:off x="609596" y="1189463"/>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smtClean="0">
                <a:gradFill>
                  <a:gsLst>
                    <a:gs pos="2917">
                      <a:schemeClr val="tx1"/>
                    </a:gs>
                    <a:gs pos="30000">
                      <a:schemeClr val="tx1"/>
                    </a:gs>
                  </a:gsLst>
                  <a:lin ang="5400000" scaled="0"/>
                </a:gradFill>
              </a:rPr>
              <a:t>Executive VP Scott Guthrie personally made it his mission</a:t>
            </a:r>
            <a:endParaRPr lang="en-US" sz="2400" dirty="0" smtClean="0">
              <a:gradFill>
                <a:gsLst>
                  <a:gs pos="2917">
                    <a:schemeClr val="tx1"/>
                  </a:gs>
                  <a:gs pos="30000">
                    <a:schemeClr val="tx1"/>
                  </a:gs>
                </a:gsLst>
                <a:lin ang="5400000" scaled="0"/>
              </a:gradFill>
            </a:endParaRPr>
          </a:p>
        </p:txBody>
      </p:sp>
      <p:sp>
        <p:nvSpPr>
          <p:cNvPr id="9" name="TextBox 8"/>
          <p:cNvSpPr txBox="1"/>
          <p:nvPr/>
        </p:nvSpPr>
        <p:spPr>
          <a:xfrm>
            <a:off x="609593" y="3791087"/>
            <a:ext cx="9500839" cy="627864"/>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charset="0"/>
              <a:buChar char="•"/>
            </a:pPr>
            <a:r>
              <a:rPr lang="en-US" sz="2400" dirty="0" err="1" smtClean="0">
                <a:gradFill>
                  <a:gsLst>
                    <a:gs pos="2917">
                      <a:schemeClr val="tx1"/>
                    </a:gs>
                    <a:gs pos="30000">
                      <a:schemeClr val="tx1"/>
                    </a:gs>
                  </a:gsLst>
                  <a:lin ang="5400000" scaled="0"/>
                </a:gradFill>
              </a:rPr>
              <a:t>Hackadocs</a:t>
            </a:r>
            <a:r>
              <a:rPr lang="en-US" sz="2400" dirty="0" smtClean="0">
                <a:gradFill>
                  <a:gsLst>
                    <a:gs pos="2917">
                      <a:schemeClr val="tx1"/>
                    </a:gs>
                    <a:gs pos="30000">
                      <a:schemeClr val="tx1"/>
                    </a:gs>
                  </a:gsLst>
                  <a:lin ang="5400000" scaled="0"/>
                </a:gradFill>
              </a:rPr>
              <a:t> spreading across the company</a:t>
            </a:r>
            <a:endParaRPr lang="en-US" sz="2400" dirty="0"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291171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Where we are</a:t>
            </a:r>
            <a:endParaRPr lang="en-US" dirty="0"/>
          </a:p>
        </p:txBody>
      </p:sp>
      <p:sp>
        <p:nvSpPr>
          <p:cNvPr id="6" name="Text Placeholder 5"/>
          <p:cNvSpPr>
            <a:spLocks noGrp="1"/>
          </p:cNvSpPr>
          <p:nvPr>
            <p:ph type="body" sz="quarter" idx="10"/>
          </p:nvPr>
        </p:nvSpPr>
        <p:spPr>
          <a:xfrm>
            <a:off x="274638" y="1212850"/>
            <a:ext cx="11887200" cy="4124206"/>
          </a:xfrm>
        </p:spPr>
        <p:txBody>
          <a:bodyPr/>
          <a:lstStyle/>
          <a:p>
            <a:r>
              <a:rPr lang="en-US" dirty="0" smtClean="0">
                <a:hlinkClick r:id="rId3"/>
              </a:rPr>
              <a:t>https://</a:t>
            </a:r>
            <a:r>
              <a:rPr lang="en-US" dirty="0" err="1" smtClean="0">
                <a:hlinkClick r:id="rId3"/>
              </a:rPr>
              <a:t>azure.com</a:t>
            </a:r>
            <a:endParaRPr lang="en-US" dirty="0" smtClean="0"/>
          </a:p>
          <a:p>
            <a:r>
              <a:rPr lang="en-US" dirty="0" err="1" smtClean="0"/>
              <a:t>Opensource</a:t>
            </a:r>
            <a:r>
              <a:rPr lang="en-US" dirty="0" smtClean="0"/>
              <a:t>: </a:t>
            </a:r>
          </a:p>
          <a:p>
            <a:pPr lvl="1"/>
            <a:r>
              <a:rPr lang="en-US" dirty="0" smtClean="0"/>
              <a:t>Two repositories on </a:t>
            </a:r>
            <a:r>
              <a:rPr lang="en-US" dirty="0" smtClean="0">
                <a:hlinkClick r:id="rId4"/>
              </a:rPr>
              <a:t>https://github.com</a:t>
            </a:r>
            <a:r>
              <a:rPr lang="en-US" dirty="0" smtClean="0"/>
              <a:t>: public is </a:t>
            </a:r>
            <a:r>
              <a:rPr lang="en-US" dirty="0" smtClean="0">
                <a:hlinkClick r:id="rId5"/>
              </a:rPr>
              <a:t>https://github.com/azure/azure-content</a:t>
            </a:r>
            <a:r>
              <a:rPr lang="en-US" dirty="0" smtClean="0"/>
              <a:t>. </a:t>
            </a:r>
            <a:endParaRPr lang="en-US" dirty="0" smtClean="0"/>
          </a:p>
          <a:p>
            <a:pPr lvl="1"/>
            <a:r>
              <a:rPr lang="en-US" dirty="0" smtClean="0"/>
              <a:t>File format is markdown, with custom extensions for reuse, standardized </a:t>
            </a:r>
            <a:r>
              <a:rPr lang="en-US" dirty="0" err="1" smtClean="0"/>
              <a:t>javascript</a:t>
            </a:r>
            <a:r>
              <a:rPr lang="en-US" dirty="0" smtClean="0"/>
              <a:t>, and other special features.</a:t>
            </a:r>
          </a:p>
          <a:p>
            <a:pPr lvl="1"/>
            <a:r>
              <a:rPr lang="en-US" dirty="0" smtClean="0"/>
              <a:t>Nothing in the entire </a:t>
            </a:r>
            <a:r>
              <a:rPr lang="en-US" dirty="0" err="1" smtClean="0"/>
              <a:t>toolchain</a:t>
            </a:r>
            <a:r>
              <a:rPr lang="en-US" dirty="0" smtClean="0"/>
              <a:t> is Windows-only</a:t>
            </a:r>
          </a:p>
          <a:p>
            <a:pPr lvl="1"/>
            <a:r>
              <a:rPr lang="en-US" dirty="0" smtClean="0"/>
              <a:t>Authoring in anything that writes markdown.</a:t>
            </a:r>
            <a:endParaRPr lang="en-US" dirty="0" smtClean="0"/>
          </a:p>
          <a:p>
            <a:r>
              <a:rPr lang="en-US" dirty="0" smtClean="0"/>
              <a:t>Main topic 3: size 40pt</a:t>
            </a:r>
          </a:p>
          <a:p>
            <a:pPr lvl="1"/>
            <a:r>
              <a:rPr lang="en-US" dirty="0" smtClean="0"/>
              <a:t>Size 20pt for the subtopics</a:t>
            </a:r>
          </a:p>
          <a:p>
            <a:pPr lvl="1"/>
            <a:r>
              <a:rPr lang="en-US" dirty="0" smtClean="0"/>
              <a:t>Size 20pt for the subtopics</a:t>
            </a:r>
            <a:endParaRPr lang="en-US" dirty="0"/>
          </a:p>
        </p:txBody>
      </p:sp>
    </p:spTree>
    <p:extLst>
      <p:ext uri="{BB962C8B-B14F-4D97-AF65-F5344CB8AC3E}">
        <p14:creationId xmlns:p14="http://schemas.microsoft.com/office/powerpoint/2010/main" val="1211548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Who’s committing…</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462" y="1136429"/>
            <a:ext cx="10058400" cy="870221"/>
          </a:xfrm>
          <a:prstGeom prst="rect">
            <a:avLst/>
          </a:prstGeom>
        </p:spPr>
      </p:pic>
      <p:sp>
        <p:nvSpPr>
          <p:cNvPr id="4" name="TextBox 3"/>
          <p:cNvSpPr txBox="1"/>
          <p:nvPr/>
        </p:nvSpPr>
        <p:spPr>
          <a:xfrm>
            <a:off x="488462" y="2334322"/>
            <a:ext cx="9465860"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rPr>
              <a:t>Of course, with </a:t>
            </a:r>
            <a:r>
              <a:rPr lang="en-US" sz="2400" dirty="0" err="1" smtClean="0">
                <a:gradFill>
                  <a:gsLst>
                    <a:gs pos="2917">
                      <a:schemeClr val="tx1"/>
                    </a:gs>
                    <a:gs pos="30000">
                      <a:schemeClr val="tx1"/>
                    </a:gs>
                  </a:gsLst>
                  <a:lin ang="5400000" scaled="0"/>
                </a:gradFill>
              </a:rPr>
              <a:t>dupicates</a:t>
            </a:r>
            <a:r>
              <a:rPr lang="en-US" sz="2400" dirty="0" smtClean="0">
                <a:gradFill>
                  <a:gsLst>
                    <a:gs pos="2917">
                      <a:schemeClr val="tx1"/>
                    </a:gs>
                    <a:gs pos="30000">
                      <a:schemeClr val="tx1"/>
                    </a:gs>
                  </a:gsLst>
                  <a:lin ang="5400000" scaled="0"/>
                </a:gradFill>
              </a:rPr>
              <a:t> and new accounts, it’s really on the order of about 900 contributions, in a normal distribution, as you’d expect….</a:t>
            </a:r>
            <a:endParaRPr lang="en-US" sz="2400" dirty="0" smtClean="0">
              <a:gradFill>
                <a:gsLst>
                  <a:gs pos="2917">
                    <a:schemeClr val="tx1"/>
                  </a:gs>
                  <a:gs pos="30000">
                    <a:schemeClr val="tx1"/>
                  </a:gs>
                </a:gsLst>
                <a:lin ang="5400000" scaled="0"/>
              </a:gradFill>
            </a:endParaRPr>
          </a:p>
        </p:txBody>
      </p:sp>
      <p:sp>
        <p:nvSpPr>
          <p:cNvPr id="5" name="TextBox 4"/>
          <p:cNvSpPr txBox="1"/>
          <p:nvPr/>
        </p:nvSpPr>
        <p:spPr>
          <a:xfrm>
            <a:off x="488462" y="3235112"/>
            <a:ext cx="9723863" cy="1895134"/>
          </a:xfrm>
          <a:prstGeom prst="rect">
            <a:avLst/>
          </a:prstGeom>
          <a:noFill/>
        </p:spPr>
        <p:txBody>
          <a:bodyPr wrap="square" lIns="182880" tIns="146304" rIns="182880" bIns="146304" rtlCol="0">
            <a:spAutoFit/>
          </a:bodyPr>
          <a:lstStyle/>
          <a:p>
            <a:pPr>
              <a:lnSpc>
                <a:spcPct val="90000"/>
              </a:lnSpc>
              <a:spcAft>
                <a:spcPts val="600"/>
              </a:spcAft>
            </a:pPr>
            <a:r>
              <a:rPr lang="en-US" sz="1050" dirty="0"/>
              <a:t>3966  Sebastian </a:t>
            </a:r>
            <a:r>
              <a:rPr lang="en-US" sz="1050" dirty="0" err="1"/>
              <a:t>Durandeu</a:t>
            </a:r>
            <a:r>
              <a:rPr lang="en-US" sz="1050" dirty="0"/>
              <a:t>  2830  Molly </a:t>
            </a:r>
            <a:r>
              <a:rPr lang="en-US" sz="1050" dirty="0" err="1"/>
              <a:t>Bostic</a:t>
            </a:r>
            <a:r>
              <a:rPr lang="en-US" sz="1050" dirty="0"/>
              <a:t>  2105  v-</a:t>
            </a:r>
            <a:r>
              <a:rPr lang="en-US" sz="1050" dirty="0" err="1"/>
              <a:t>aljenk</a:t>
            </a:r>
            <a:r>
              <a:rPr lang="en-US" sz="1050" dirty="0"/>
              <a:t>  1891  Dene Hager  1739  Jim Becker  1621  Tyson </a:t>
            </a:r>
            <a:r>
              <a:rPr lang="en-US" sz="1050" dirty="0" err="1"/>
              <a:t>Nevil</a:t>
            </a:r>
            <a:r>
              <a:rPr lang="en-US" sz="1050" dirty="0"/>
              <a:t>  1527  Ross McAllister  1279  C.J. </a:t>
            </a:r>
            <a:r>
              <a:rPr lang="en-US" sz="1050" dirty="0" err="1"/>
              <a:t>Gronlund</a:t>
            </a:r>
            <a:r>
              <a:rPr lang="en-US" sz="1050" dirty="0"/>
              <a:t>   961  unknown   751  ggailey777   741  Ty   678  Tom Dykstra   673  Larry Franks   668  </a:t>
            </a:r>
            <a:r>
              <a:rPr lang="en-US" sz="1050" dirty="0" err="1"/>
              <a:t>Sreedhar</a:t>
            </a:r>
            <a:r>
              <a:rPr lang="en-US" sz="1050" dirty="0"/>
              <a:t> </a:t>
            </a:r>
            <a:r>
              <a:rPr lang="en-US" sz="1050" dirty="0" err="1"/>
              <a:t>Pelluru</a:t>
            </a:r>
            <a:r>
              <a:rPr lang="en-US" sz="1050" dirty="0"/>
              <a:t>   570  David </a:t>
            </a:r>
            <a:r>
              <a:rPr lang="en-US" sz="1050" dirty="0" err="1"/>
              <a:t>Wrede</a:t>
            </a:r>
            <a:r>
              <a:rPr lang="en-US" sz="1050" dirty="0"/>
              <a:t>   524  </a:t>
            </a:r>
            <a:r>
              <a:rPr lang="en-US" sz="1050" dirty="0" err="1"/>
              <a:t>Jemash</a:t>
            </a:r>
            <a:r>
              <a:rPr lang="en-US" sz="1050" dirty="0"/>
              <a:t>   512  Monica Rush   431  </a:t>
            </a:r>
            <a:r>
              <a:rPr lang="en-US" sz="1050" dirty="0" err="1"/>
              <a:t>SharS</a:t>
            </a:r>
            <a:r>
              <a:rPr lang="en-US" sz="1050" dirty="0"/>
              <a:t>   418  Glenn </a:t>
            </a:r>
            <a:r>
              <a:rPr lang="en-US" sz="1050" dirty="0" err="1"/>
              <a:t>Gailey</a:t>
            </a:r>
            <a:r>
              <a:rPr lang="en-US" sz="1050" dirty="0"/>
              <a:t>   416  Andy Pasic   387  </a:t>
            </a:r>
            <a:r>
              <a:rPr lang="en-US" sz="1050" dirty="0" err="1"/>
              <a:t>pennij</a:t>
            </a:r>
            <a:r>
              <a:rPr lang="en-US" sz="1050" dirty="0"/>
              <a:t>   383  Tom </a:t>
            </a:r>
            <a:r>
              <a:rPr lang="en-US" sz="1050" dirty="0" err="1"/>
              <a:t>FitzMacken</a:t>
            </a:r>
            <a:r>
              <a:rPr lang="en-US" sz="1050" dirty="0"/>
              <a:t>   360  </a:t>
            </a:r>
            <a:r>
              <a:rPr lang="en-US" sz="1050" dirty="0" err="1"/>
              <a:t>CherylMc</a:t>
            </a:r>
            <a:r>
              <a:rPr lang="en-US" sz="1050" dirty="0"/>
              <a:t>   351  Matt LaBelle   316  Ralph </a:t>
            </a:r>
            <a:r>
              <a:rPr lang="en-US" sz="1050" dirty="0" err="1"/>
              <a:t>Squillace</a:t>
            </a:r>
            <a:r>
              <a:rPr lang="en-US" sz="1050" dirty="0"/>
              <a:t>   312  Carolyn </a:t>
            </a:r>
            <a:r>
              <a:rPr lang="en-US" sz="1050" dirty="0" err="1"/>
              <a:t>Gronlund</a:t>
            </a:r>
            <a:r>
              <a:rPr lang="en-US" sz="1050" dirty="0"/>
              <a:t>   305  Kathy Davies   286  </a:t>
            </a:r>
            <a:r>
              <a:rPr lang="en-US" sz="1050" dirty="0" err="1"/>
              <a:t>ShawnJackson</a:t>
            </a:r>
            <a:r>
              <a:rPr lang="en-US" sz="1050" dirty="0"/>
              <a:t>   284  Bryan </a:t>
            </a:r>
            <a:r>
              <a:rPr lang="en-US" sz="1050" dirty="0" err="1"/>
              <a:t>Lamos</a:t>
            </a:r>
            <a:r>
              <a:rPr lang="en-US" sz="1050" dirty="0"/>
              <a:t>   279  </a:t>
            </a:r>
            <a:r>
              <a:rPr lang="en-US" sz="1050" dirty="0" err="1"/>
              <a:t>Juliako</a:t>
            </a:r>
            <a:r>
              <a:rPr lang="en-US" sz="1050" dirty="0"/>
              <a:t>   276  Walter </a:t>
            </a:r>
            <a:r>
              <a:rPr lang="en-US" sz="1050" dirty="0" err="1"/>
              <a:t>Poupore</a:t>
            </a:r>
            <a:r>
              <a:rPr lang="en-US" sz="1050" dirty="0"/>
              <a:t> (Microsoft)   273  Joao </a:t>
            </a:r>
            <a:r>
              <a:rPr lang="en-US" sz="1050" dirty="0" err="1"/>
              <a:t>Madureira</a:t>
            </a:r>
            <a:r>
              <a:rPr lang="en-US" sz="1050" dirty="0"/>
              <a:t>   272  </a:t>
            </a:r>
            <a:r>
              <a:rPr lang="en-US" sz="1050" dirty="0" err="1"/>
              <a:t>jimbe</a:t>
            </a:r>
            <a:r>
              <a:rPr lang="en-US" sz="1050" dirty="0"/>
              <a:t>   271  </a:t>
            </a:r>
            <a:r>
              <a:rPr lang="en-US" sz="1050" dirty="0" err="1"/>
              <a:t>davidwrede</a:t>
            </a:r>
            <a:r>
              <a:rPr lang="en-US" sz="1050" dirty="0"/>
              <a:t>   271  </a:t>
            </a:r>
            <a:r>
              <a:rPr lang="en-US" sz="1050" dirty="0" err="1"/>
              <a:t>Tamra</a:t>
            </a:r>
            <a:r>
              <a:rPr lang="en-US" sz="1050" dirty="0"/>
              <a:t> Myers   269  Alan Cameron Wills   265  </a:t>
            </a:r>
            <a:r>
              <a:rPr lang="en-US" sz="1050" dirty="0" err="1"/>
              <a:t>cherylmc</a:t>
            </a:r>
            <a:r>
              <a:rPr lang="en-US" sz="1050" dirty="0"/>
              <a:t>   264  Brian Swan   257  Jonathan Gao   242  Gary Ericson   236  </a:t>
            </a:r>
            <a:r>
              <a:rPr lang="en-US" sz="1050" dirty="0" err="1"/>
              <a:t>HeidiSteen</a:t>
            </a:r>
            <a:r>
              <a:rPr lang="en-US" sz="1050" dirty="0"/>
              <a:t>   236  Bill </a:t>
            </a:r>
            <a:r>
              <a:rPr lang="en-US" sz="1050" dirty="0" err="1"/>
              <a:t>Mathers</a:t>
            </a:r>
            <a:r>
              <a:rPr lang="en-US" sz="1050" dirty="0"/>
              <a:t>   235  Seth Manheim   230  Steve Stein   228  Andy (</a:t>
            </a:r>
            <a:r>
              <a:rPr lang="en-US" sz="1050" dirty="0" err="1"/>
              <a:t>adegeo</a:t>
            </a:r>
            <a:r>
              <a:rPr lang="en-US" sz="1050" dirty="0"/>
              <a:t>)   226  Jeff Stokes   224  </a:t>
            </a:r>
            <a:r>
              <a:rPr lang="en-US" sz="1050" dirty="0" err="1"/>
              <a:t>Alpa</a:t>
            </a:r>
            <a:r>
              <a:rPr lang="en-US" sz="1050" dirty="0"/>
              <a:t> </a:t>
            </a:r>
            <a:r>
              <a:rPr lang="en-US" sz="1050" dirty="0" err="1"/>
              <a:t>Kohli</a:t>
            </a:r>
            <a:r>
              <a:rPr lang="en-US" sz="1050" dirty="0"/>
              <a:t>   221  Dan </a:t>
            </a:r>
            <a:r>
              <a:rPr lang="en-US" sz="1050" dirty="0" err="1"/>
              <a:t>Lepow</a:t>
            </a:r>
            <a:r>
              <a:rPr lang="en-US" sz="1050" dirty="0"/>
              <a:t>   217  </a:t>
            </a:r>
            <a:r>
              <a:rPr lang="en-US" sz="1050" dirty="0" err="1"/>
              <a:t>tysonn</a:t>
            </a:r>
            <a:r>
              <a:rPr lang="en-US" sz="1050" dirty="0"/>
              <a:t>   217  Steve Danielson   217  Ryan </a:t>
            </a:r>
            <a:r>
              <a:rPr lang="en-US" sz="1050" dirty="0" err="1"/>
              <a:t>Wike</a:t>
            </a:r>
            <a:r>
              <a:rPr lang="en-US" sz="1050" dirty="0"/>
              <a:t>   209  Katie Griffith   207  </a:t>
            </a:r>
            <a:r>
              <a:rPr lang="en-US" sz="1050" dirty="0" err="1"/>
              <a:t>Blackmist</a:t>
            </a:r>
            <a:r>
              <a:rPr lang="en-US" sz="1050" dirty="0"/>
              <a:t>   206  </a:t>
            </a:r>
            <a:r>
              <a:rPr lang="en-US" sz="1050" dirty="0" err="1"/>
              <a:t>Penni</a:t>
            </a:r>
            <a:r>
              <a:rPr lang="en-US" sz="1050" dirty="0"/>
              <a:t> Johnson   190  v-</a:t>
            </a:r>
            <a:r>
              <a:rPr lang="en-US" sz="1050" dirty="0" err="1"/>
              <a:t>kagri</a:t>
            </a:r>
            <a:r>
              <a:rPr lang="en-US" sz="1050" dirty="0"/>
              <a:t>   188  </a:t>
            </a:r>
            <a:r>
              <a:rPr lang="en-US" sz="1050" dirty="0" err="1"/>
              <a:t>cephalin</a:t>
            </a:r>
            <a:r>
              <a:rPr lang="en-US" sz="1050" dirty="0"/>
              <a:t>   186  Matthew Henderson   185  Alma Jenks   183  </a:t>
            </a:r>
            <a:r>
              <a:rPr lang="en-US" sz="1050" dirty="0" err="1"/>
              <a:t>deneha</a:t>
            </a:r>
            <a:r>
              <a:rPr lang="en-US" sz="1050" dirty="0"/>
              <a:t>   182  Curtis Love   177  </a:t>
            </a:r>
            <a:r>
              <a:rPr lang="en-US" sz="1050" dirty="0" err="1"/>
              <a:t>mimig</a:t>
            </a:r>
            <a:r>
              <a:rPr lang="en-US" sz="1050" dirty="0"/>
              <a:t>   168  Sigrid </a:t>
            </a:r>
            <a:r>
              <a:rPr lang="en-US" sz="1050" dirty="0" err="1"/>
              <a:t>Elenga</a:t>
            </a:r>
            <a:r>
              <a:rPr lang="en-US" sz="1050" dirty="0"/>
              <a:t>   160  </a:t>
            </a:r>
            <a:r>
              <a:rPr lang="en-US" sz="1050" dirty="0" err="1"/>
              <a:t>bradsev</a:t>
            </a:r>
            <a:r>
              <a:rPr lang="en-US" sz="1050" dirty="0"/>
              <a:t>   157  pcw3187   157  </a:t>
            </a:r>
            <a:r>
              <a:rPr lang="en-US" sz="1050" dirty="0" err="1"/>
              <a:t>Dhanashri</a:t>
            </a:r>
            <a:r>
              <a:rPr lang="en-US" sz="1050" dirty="0"/>
              <a:t> </a:t>
            </a:r>
            <a:r>
              <a:rPr lang="en-US" sz="1050" dirty="0" err="1"/>
              <a:t>Kshirsagar</a:t>
            </a:r>
            <a:r>
              <a:rPr lang="en-US" sz="1050" dirty="0"/>
              <a:t>   155  Tom Archer   155  </a:t>
            </a:r>
            <a:r>
              <a:rPr lang="en-US" sz="1050" dirty="0" err="1"/>
              <a:t>RickSaling</a:t>
            </a:r>
            <a:r>
              <a:rPr lang="en-US" sz="1050" dirty="0"/>
              <a:t>   149  Jim-Parker   146  </a:t>
            </a:r>
            <a:r>
              <a:rPr lang="en-US" sz="1050" dirty="0" err="1"/>
              <a:t>barbkess</a:t>
            </a:r>
            <a:r>
              <a:rPr lang="en-US" sz="1050" dirty="0"/>
              <a:t>   144  </a:t>
            </a:r>
            <a:r>
              <a:rPr lang="en-US" sz="1050" dirty="0" err="1"/>
              <a:t>Joost</a:t>
            </a:r>
            <a:r>
              <a:rPr lang="en-US" sz="1050" dirty="0"/>
              <a:t> de </a:t>
            </a:r>
            <a:r>
              <a:rPr lang="en-US" sz="1050" dirty="0" err="1"/>
              <a:t>Nijs</a:t>
            </a:r>
            <a:r>
              <a:rPr lang="en-US" sz="1050" dirty="0"/>
              <a:t>   142  Patrick </a:t>
            </a:r>
            <a:r>
              <a:rPr lang="en-US" sz="1050" dirty="0" err="1"/>
              <a:t>Sheahan</a:t>
            </a:r>
            <a:r>
              <a:rPr lang="en-US" sz="1050" dirty="0"/>
              <a:t>   139  </a:t>
            </a:r>
            <a:r>
              <a:rPr lang="en-US" sz="1050" dirty="0" err="1"/>
              <a:t>krisragh</a:t>
            </a:r>
            <a:r>
              <a:rPr lang="en-US" sz="1050" dirty="0"/>
              <a:t>   139  Erik </a:t>
            </a:r>
            <a:r>
              <a:rPr lang="en-US" sz="1050" dirty="0" err="1"/>
              <a:t>Reitan</a:t>
            </a:r>
            <a:r>
              <a:rPr lang="en-US" sz="1050" dirty="0"/>
              <a:t>   138  </a:t>
            </a:r>
            <a:r>
              <a:rPr lang="en-US" sz="1050" dirty="0" err="1"/>
              <a:t>sidneyh</a:t>
            </a:r>
            <a:r>
              <a:rPr lang="en-US" sz="1050" dirty="0"/>
              <a:t>   136  </a:t>
            </a:r>
            <a:r>
              <a:rPr lang="en-US" sz="1050" dirty="0" err="1"/>
              <a:t>ghogen</a:t>
            </a:r>
            <a:r>
              <a:rPr lang="en-US" sz="1050" dirty="0"/>
              <a:t>   135  </a:t>
            </a:r>
            <a:r>
              <a:rPr lang="en-US" sz="1050" dirty="0" err="1"/>
              <a:t>mattshel</a:t>
            </a:r>
            <a:r>
              <a:rPr lang="en-US" sz="1050" dirty="0"/>
              <a:t>   135  </a:t>
            </a:r>
            <a:r>
              <a:rPr lang="en-US" sz="1050" dirty="0" err="1"/>
              <a:t>GeneMi-MightyPen</a:t>
            </a:r>
            <a:r>
              <a:rPr lang="en-US" sz="1050" dirty="0"/>
              <a:t>   131  jeffstokes72   130  Donna </a:t>
            </a:r>
            <a:r>
              <a:rPr lang="en-US" sz="1050" dirty="0" err="1"/>
              <a:t>Malayeri</a:t>
            </a:r>
            <a:r>
              <a:rPr lang="en-US" sz="1050" dirty="0"/>
              <a:t>   128  </a:t>
            </a:r>
            <a:r>
              <a:rPr lang="en-US" sz="1050" dirty="0" err="1"/>
              <a:t>curtand</a:t>
            </a:r>
            <a:r>
              <a:rPr lang="en-US" sz="1050" dirty="0"/>
              <a:t>   125  Bill Anderson   122  </a:t>
            </a:r>
            <a:r>
              <a:rPr lang="en-US" sz="1050" dirty="0" err="1"/>
              <a:t>Telmo</a:t>
            </a:r>
            <a:r>
              <a:rPr lang="en-US" sz="1050" dirty="0"/>
              <a:t> </a:t>
            </a:r>
            <a:r>
              <a:rPr lang="en-US" sz="1050" dirty="0" err="1"/>
              <a:t>Sampaio</a:t>
            </a:r>
            <a:r>
              <a:rPr lang="en-US" sz="1050" dirty="0"/>
              <a:t>   120  </a:t>
            </a:r>
            <a:r>
              <a:rPr lang="en-US" sz="1050" dirty="0" err="1"/>
              <a:t>tfitzmac</a:t>
            </a:r>
            <a:r>
              <a:rPr lang="en-US" sz="1050" dirty="0"/>
              <a:t>   119  Mimi Xu   117  Brian Wren   115  v-</a:t>
            </a:r>
            <a:r>
              <a:rPr lang="en-US" sz="1050" dirty="0" err="1"/>
              <a:t>lincan</a:t>
            </a:r>
            <a:r>
              <a:rPr lang="en-US" sz="1050" dirty="0"/>
              <a:t>   113  Stephen </a:t>
            </a:r>
            <a:r>
              <a:rPr lang="en-US" sz="1050" dirty="0" err="1"/>
              <a:t>Siciliano</a:t>
            </a:r>
            <a:r>
              <a:rPr lang="en-US" sz="1050" dirty="0"/>
              <a:t>   111  </a:t>
            </a:r>
            <a:r>
              <a:rPr lang="en-US" sz="1050" dirty="0" err="1"/>
              <a:t>jessebenson</a:t>
            </a:r>
            <a:r>
              <a:rPr lang="en-US" sz="1050" dirty="0"/>
              <a:t>   110  Ken Hoff   109  Christopher Anderson   108  Liza </a:t>
            </a:r>
            <a:r>
              <a:rPr lang="en-US" sz="1050" dirty="0" err="1"/>
              <a:t>Poggemeyer</a:t>
            </a:r>
            <a:r>
              <a:rPr lang="en-US" sz="1050" dirty="0"/>
              <a:t>   106  Jason </a:t>
            </a:r>
            <a:r>
              <a:rPr lang="en-US" sz="1050" dirty="0" smtClean="0"/>
              <a:t>Roth…..</a:t>
            </a:r>
            <a:endParaRPr lang="en-US" sz="1050" dirty="0"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144865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plans</a:t>
            </a:r>
            <a:endParaRPr lang="en-US" sz="7200" dirty="0"/>
          </a:p>
        </p:txBody>
      </p:sp>
    </p:spTree>
    <p:extLst>
      <p:ext uri="{BB962C8B-B14F-4D97-AF65-F5344CB8AC3E}">
        <p14:creationId xmlns:p14="http://schemas.microsoft.com/office/powerpoint/2010/main" val="339219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takeaways</a:t>
            </a:r>
            <a:endParaRPr lang="en-US" dirty="0"/>
          </a:p>
        </p:txBody>
      </p:sp>
      <p:sp>
        <p:nvSpPr>
          <p:cNvPr id="3" name="Content Placeholder 2"/>
          <p:cNvSpPr>
            <a:spLocks noGrp="1"/>
          </p:cNvSpPr>
          <p:nvPr>
            <p:ph idx="4294967295"/>
          </p:nvPr>
        </p:nvSpPr>
        <p:spPr>
          <a:xfrm>
            <a:off x="855768" y="1861968"/>
            <a:ext cx="10724938" cy="4437962"/>
          </a:xfrm>
          <a:prstGeom prst="rect">
            <a:avLst/>
          </a:prstGeom>
        </p:spPr>
        <p:txBody>
          <a:bodyPr>
            <a:normAutofit fontScale="92500" lnSpcReduction="20000"/>
          </a:bodyPr>
          <a:lstStyle/>
          <a:p>
            <a:r>
              <a:rPr lang="en-US" dirty="0"/>
              <a:t>C</a:t>
            </a:r>
            <a:r>
              <a:rPr lang="en-US" dirty="0" smtClean="0"/>
              <a:t>ollaboration </a:t>
            </a:r>
            <a:r>
              <a:rPr lang="en-US" dirty="0" smtClean="0"/>
              <a:t>across disciplines drives customer satisfaction</a:t>
            </a:r>
          </a:p>
          <a:p>
            <a:r>
              <a:rPr lang="en-US" dirty="0" smtClean="0"/>
              <a:t>Open authoring strategies and tools that allow active collaboration across engineering, consulting, architecture, and support teams</a:t>
            </a:r>
          </a:p>
          <a:p>
            <a:r>
              <a:rPr lang="en-US" dirty="0" smtClean="0"/>
              <a:t>Challenges of open authoring and cross-discipline content accountability</a:t>
            </a:r>
          </a:p>
          <a:p>
            <a:r>
              <a:rPr lang="en-US" dirty="0" smtClean="0"/>
              <a:t>Best practices for sustainable collaboration</a:t>
            </a:r>
          </a:p>
          <a:p>
            <a:pPr marL="0" indent="0">
              <a:buNone/>
            </a:pPr>
            <a:r>
              <a:rPr lang="en-US" dirty="0" smtClean="0"/>
              <a:t> </a:t>
            </a:r>
            <a:endParaRPr lang="en-US" dirty="0"/>
          </a:p>
        </p:txBody>
      </p:sp>
    </p:spTree>
    <p:extLst>
      <p:ext uri="{BB962C8B-B14F-4D97-AF65-F5344CB8AC3E}">
        <p14:creationId xmlns:p14="http://schemas.microsoft.com/office/powerpoint/2010/main" val="98299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942799"/>
            <a:ext cx="11887200" cy="3582519"/>
          </a:xfrm>
        </p:spPr>
        <p:txBody>
          <a:bodyPr/>
          <a:lstStyle/>
          <a:p>
            <a:r>
              <a:rPr lang="en-US" sz="2800" dirty="0" smtClean="0"/>
              <a:t>Take </a:t>
            </a:r>
            <a:r>
              <a:rPr lang="en-US" sz="2800" dirty="0"/>
              <a:t>the best improvements in workflow and software and employ them better and faster. </a:t>
            </a:r>
            <a:endParaRPr lang="en-US" sz="2800" dirty="0" smtClean="0"/>
          </a:p>
          <a:p>
            <a:r>
              <a:rPr lang="en-US" sz="2800" dirty="0" smtClean="0"/>
              <a:t>ONLY </a:t>
            </a:r>
            <a:r>
              <a:rPr lang="en-US" sz="2800" dirty="0"/>
              <a:t>open-source collaboration will </a:t>
            </a:r>
            <a:r>
              <a:rPr lang="en-US" sz="2800" dirty="0" smtClean="0"/>
              <a:t>work. Why?</a:t>
            </a:r>
          </a:p>
          <a:p>
            <a:pPr lvl="1"/>
            <a:r>
              <a:rPr lang="en-US" sz="1600" dirty="0" smtClean="0"/>
              <a:t>Closed </a:t>
            </a:r>
            <a:r>
              <a:rPr lang="en-US" sz="1600" dirty="0"/>
              <a:t>source collaboration, with the same tools, </a:t>
            </a:r>
            <a:r>
              <a:rPr lang="en-US" sz="1600" dirty="0" smtClean="0"/>
              <a:t>does expand the knowledge base and supports more content, faster, but…</a:t>
            </a:r>
          </a:p>
          <a:p>
            <a:pPr lvl="1"/>
            <a:r>
              <a:rPr lang="en-US" sz="1600" dirty="0" smtClean="0"/>
              <a:t>It will </a:t>
            </a:r>
            <a:r>
              <a:rPr lang="en-US" sz="1600" dirty="0"/>
              <a:t>never </a:t>
            </a:r>
            <a:r>
              <a:rPr lang="en-US" sz="1600" dirty="0" smtClean="0"/>
              <a:t>match </a:t>
            </a:r>
            <a:r>
              <a:rPr lang="en-US" sz="1600" dirty="0"/>
              <a:t>the growth in customers for worldwide </a:t>
            </a:r>
            <a:r>
              <a:rPr lang="en-US" sz="1600" dirty="0" smtClean="0"/>
              <a:t>businesses; in addition, it…</a:t>
            </a:r>
          </a:p>
          <a:p>
            <a:pPr lvl="1"/>
            <a:r>
              <a:rPr lang="en-US" sz="1600" dirty="0" smtClean="0"/>
              <a:t>Prevents customer intelligence from being applied. </a:t>
            </a:r>
            <a:r>
              <a:rPr lang="en-US" sz="1600" dirty="0"/>
              <a:t>At scale, customers always know more and have more time and </a:t>
            </a:r>
            <a:r>
              <a:rPr lang="en-US" sz="1600" dirty="0" smtClean="0"/>
              <a:t>energy.</a:t>
            </a:r>
          </a:p>
          <a:p>
            <a:r>
              <a:rPr lang="en-US" sz="2800" dirty="0" smtClean="0"/>
              <a:t>Top </a:t>
            </a:r>
            <a:r>
              <a:rPr lang="en-US" sz="2800" dirty="0"/>
              <a:t>down commitment in large organizations is required; startups get to work </a:t>
            </a:r>
            <a:r>
              <a:rPr lang="en-US" sz="2800" dirty="0" smtClean="0"/>
              <a:t>differently.</a:t>
            </a:r>
          </a:p>
          <a:p>
            <a:r>
              <a:rPr lang="en-US" sz="2800" dirty="0" smtClean="0"/>
              <a:t>Investment </a:t>
            </a:r>
            <a:r>
              <a:rPr lang="en-US" sz="2800" dirty="0"/>
              <a:t>in automation is its own virtuous feedback loop</a:t>
            </a:r>
            <a:r>
              <a:rPr lang="en-US" sz="2800" dirty="0" smtClean="0"/>
              <a:t>.</a:t>
            </a:r>
            <a:endParaRPr lang="en-US" sz="2800" dirty="0"/>
          </a:p>
        </p:txBody>
      </p:sp>
      <p:sp>
        <p:nvSpPr>
          <p:cNvPr id="2" name="Title 1"/>
          <p:cNvSpPr>
            <a:spLocks noGrp="1"/>
          </p:cNvSpPr>
          <p:nvPr>
            <p:ph type="title"/>
          </p:nvPr>
        </p:nvSpPr>
        <p:spPr/>
        <p:txBody>
          <a:bodyPr/>
          <a:lstStyle/>
          <a:p>
            <a:r>
              <a:rPr lang="en-US" dirty="0" smtClean="0"/>
              <a:t>Our guiding principles…</a:t>
            </a:r>
            <a:r>
              <a:rPr lang="en-US" dirty="0" smtClean="0"/>
              <a:t/>
            </a:r>
            <a:br>
              <a:rPr lang="en-US" dirty="0" smtClean="0"/>
            </a:br>
            <a:endParaRPr lang="en-US" sz="4000" dirty="0">
              <a:gradFill>
                <a:gsLst>
                  <a:gs pos="10101">
                    <a:schemeClr val="tx1"/>
                  </a:gs>
                  <a:gs pos="54000">
                    <a:schemeClr val="tx1"/>
                  </a:gs>
                </a:gsLst>
                <a:lin ang="5400000" scaled="0"/>
              </a:gradFill>
            </a:endParaRPr>
          </a:p>
        </p:txBody>
      </p:sp>
    </p:spTree>
    <p:extLst>
      <p:ext uri="{BB962C8B-B14F-4D97-AF65-F5344CB8AC3E}">
        <p14:creationId xmlns:p14="http://schemas.microsoft.com/office/powerpoint/2010/main" val="4785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Dragons</a:t>
            </a:r>
            <a:endParaRPr lang="en-US" sz="7200" dirty="0"/>
          </a:p>
        </p:txBody>
      </p:sp>
    </p:spTree>
    <p:extLst>
      <p:ext uri="{BB962C8B-B14F-4D97-AF65-F5344CB8AC3E}">
        <p14:creationId xmlns:p14="http://schemas.microsoft.com/office/powerpoint/2010/main" val="140498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1+#ppt_w/2"/>
                                          </p:val>
                                        </p:tav>
                                        <p:tav tm="100000">
                                          <p:val>
                                            <p:strVal val="#ppt_x"/>
                                          </p:val>
                                        </p:tav>
                                      </p:tavLst>
                                    </p:anim>
                                    <p:anim calcmode="lin" valueType="num">
                                      <p:cBhvr additive="base">
                                        <p:cTn id="8" dur="2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DRAGON: Markdown is not structured.</a:t>
            </a:r>
            <a:endParaRPr lang="en-US" dirty="0"/>
          </a:p>
        </p:txBody>
      </p:sp>
      <p:sp>
        <p:nvSpPr>
          <p:cNvPr id="6" name="Text Placeholder 5"/>
          <p:cNvSpPr>
            <a:spLocks noGrp="1"/>
          </p:cNvSpPr>
          <p:nvPr>
            <p:ph type="body" sz="quarter" idx="10"/>
          </p:nvPr>
        </p:nvSpPr>
        <p:spPr>
          <a:xfrm>
            <a:off x="891672" y="1591992"/>
            <a:ext cx="11887200" cy="627864"/>
          </a:xfrm>
        </p:spPr>
        <p:txBody>
          <a:bodyPr/>
          <a:lstStyle/>
          <a:p>
            <a:r>
              <a:rPr lang="en-US" sz="3200" dirty="0" smtClean="0"/>
              <a:t>Markdown is an easy way to type HTML quickly. That’s it.</a:t>
            </a:r>
          </a:p>
        </p:txBody>
      </p:sp>
    </p:spTree>
    <p:extLst>
      <p:ext uri="{BB962C8B-B14F-4D97-AF65-F5344CB8AC3E}">
        <p14:creationId xmlns:p14="http://schemas.microsoft.com/office/powerpoint/2010/main" val="828633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414" y="2032815"/>
            <a:ext cx="5486399" cy="2926955"/>
          </a:xfrm>
        </p:spPr>
        <p:txBody>
          <a:bodyPr/>
          <a:lstStyle/>
          <a:p>
            <a:r>
              <a:rPr lang="en-US" dirty="0" smtClean="0"/>
              <a:t>We got this covered. No, really.</a:t>
            </a:r>
            <a:endParaRPr lang="en-US" dirty="0"/>
          </a:p>
        </p:txBody>
      </p:sp>
      <p:pic>
        <p:nvPicPr>
          <p:cNvPr id="3" name="Picture Placeholder 2"/>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6219825" y="1553590"/>
            <a:ext cx="6216650" cy="3885406"/>
          </a:xfrm>
        </p:spPr>
      </p:pic>
    </p:spTree>
    <p:extLst>
      <p:ext uri="{BB962C8B-B14F-4D97-AF65-F5344CB8AC3E}">
        <p14:creationId xmlns:p14="http://schemas.microsoft.com/office/powerpoint/2010/main" val="3716880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DRAGON: Writers not familiar with markdown</a:t>
            </a:r>
            <a:endParaRPr lang="en-US" dirty="0"/>
          </a:p>
        </p:txBody>
      </p:sp>
      <p:sp>
        <p:nvSpPr>
          <p:cNvPr id="6" name="Text Placeholder 5"/>
          <p:cNvSpPr>
            <a:spLocks noGrp="1"/>
          </p:cNvSpPr>
          <p:nvPr>
            <p:ph type="body" sz="quarter" idx="10"/>
          </p:nvPr>
        </p:nvSpPr>
        <p:spPr>
          <a:xfrm>
            <a:off x="891672" y="1591992"/>
            <a:ext cx="11887200" cy="627864"/>
          </a:xfrm>
        </p:spPr>
        <p:txBody>
          <a:bodyPr/>
          <a:lstStyle/>
          <a:p>
            <a:r>
              <a:rPr lang="en-US" sz="3200" dirty="0" smtClean="0"/>
              <a:t>Remember teaching them </a:t>
            </a:r>
            <a:r>
              <a:rPr lang="en-US" sz="3200" dirty="0" err="1" smtClean="0"/>
              <a:t>xmetal</a:t>
            </a:r>
            <a:r>
              <a:rPr lang="en-US" sz="3200" dirty="0" smtClean="0"/>
              <a:t>? </a:t>
            </a:r>
            <a:r>
              <a:rPr lang="en-US" sz="3200" dirty="0" err="1" smtClean="0"/>
              <a:t>Ooxml</a:t>
            </a:r>
            <a:r>
              <a:rPr lang="en-US" sz="3200" dirty="0" smtClean="0"/>
              <a:t>? DITA? HTML?</a:t>
            </a:r>
          </a:p>
        </p:txBody>
      </p:sp>
    </p:spTree>
    <p:extLst>
      <p:ext uri="{BB962C8B-B14F-4D97-AF65-F5344CB8AC3E}">
        <p14:creationId xmlns:p14="http://schemas.microsoft.com/office/powerpoint/2010/main" val="332862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414" y="2032815"/>
            <a:ext cx="5486399" cy="2926955"/>
          </a:xfrm>
        </p:spPr>
        <p:txBody>
          <a:bodyPr/>
          <a:lstStyle/>
          <a:p>
            <a:r>
              <a:rPr lang="en-US" dirty="0" smtClean="0"/>
              <a:t>Markdown is vastly easier than XML.</a:t>
            </a:r>
            <a:endParaRPr lang="en-US" dirty="0"/>
          </a:p>
        </p:txBody>
      </p:sp>
      <p:pic>
        <p:nvPicPr>
          <p:cNvPr id="3" name="Picture Placeholder 2"/>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6219825" y="2183889"/>
            <a:ext cx="6216650" cy="2624807"/>
          </a:xfrm>
        </p:spPr>
      </p:pic>
    </p:spTree>
    <p:extLst>
      <p:ext uri="{BB962C8B-B14F-4D97-AF65-F5344CB8AC3E}">
        <p14:creationId xmlns:p14="http://schemas.microsoft.com/office/powerpoint/2010/main" val="69626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DRAGON: </a:t>
            </a:r>
            <a:r>
              <a:rPr lang="en-US" dirty="0" err="1" smtClean="0"/>
              <a:t>git</a:t>
            </a:r>
            <a:r>
              <a:rPr lang="en-US" dirty="0" smtClean="0"/>
              <a:t> and </a:t>
            </a:r>
            <a:r>
              <a:rPr lang="en-US" dirty="0" err="1" smtClean="0"/>
              <a:t>github</a:t>
            </a:r>
            <a:endParaRPr lang="en-US" dirty="0"/>
          </a:p>
        </p:txBody>
      </p:sp>
      <p:sp>
        <p:nvSpPr>
          <p:cNvPr id="6" name="Text Placeholder 5"/>
          <p:cNvSpPr>
            <a:spLocks noGrp="1"/>
          </p:cNvSpPr>
          <p:nvPr>
            <p:ph type="body" sz="quarter" idx="10"/>
          </p:nvPr>
        </p:nvSpPr>
        <p:spPr>
          <a:xfrm>
            <a:off x="891672" y="1591992"/>
            <a:ext cx="11887200" cy="627864"/>
          </a:xfrm>
        </p:spPr>
        <p:txBody>
          <a:bodyPr/>
          <a:lstStyle/>
          <a:p>
            <a:r>
              <a:rPr lang="en-US" sz="3200" dirty="0" smtClean="0"/>
              <a:t>OK….. Um…</a:t>
            </a:r>
          </a:p>
        </p:txBody>
      </p:sp>
    </p:spTree>
    <p:extLst>
      <p:ext uri="{BB962C8B-B14F-4D97-AF65-F5344CB8AC3E}">
        <p14:creationId xmlns:p14="http://schemas.microsoft.com/office/powerpoint/2010/main" val="1868832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414" y="2032815"/>
            <a:ext cx="5486399" cy="2012859"/>
          </a:xfrm>
        </p:spPr>
        <p:txBody>
          <a:bodyPr/>
          <a:lstStyle/>
          <a:p>
            <a:r>
              <a:rPr lang="en-US" dirty="0" smtClean="0"/>
              <a:t>Still working on this one, but…</a:t>
            </a:r>
            <a:endParaRPr lang="en-US" dirty="0"/>
          </a:p>
        </p:txBody>
      </p:sp>
      <p:pic>
        <p:nvPicPr>
          <p:cNvPr id="3" name="Picture Placeholder 2"/>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6994988" y="2183889"/>
            <a:ext cx="4666323" cy="2624807"/>
          </a:xfrm>
        </p:spPr>
      </p:pic>
    </p:spTree>
    <p:extLst>
      <p:ext uri="{BB962C8B-B14F-4D97-AF65-F5344CB8AC3E}">
        <p14:creationId xmlns:p14="http://schemas.microsoft.com/office/powerpoint/2010/main" val="1190867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DRAGON: side effect of distributed authoring: merging does not scale out with community</a:t>
            </a:r>
            <a:endParaRPr lang="en-US" dirty="0"/>
          </a:p>
        </p:txBody>
      </p:sp>
    </p:spTree>
    <p:extLst>
      <p:ext uri="{BB962C8B-B14F-4D97-AF65-F5344CB8AC3E}">
        <p14:creationId xmlns:p14="http://schemas.microsoft.com/office/powerpoint/2010/main" val="1400457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414" y="2032815"/>
            <a:ext cx="5486399" cy="2012859"/>
          </a:xfrm>
        </p:spPr>
        <p:txBody>
          <a:bodyPr/>
          <a:lstStyle/>
          <a:p>
            <a:r>
              <a:rPr lang="en-US" dirty="0" smtClean="0"/>
              <a:t>Oh, we got this one…</a:t>
            </a:r>
            <a:endParaRPr lang="en-US" dirty="0"/>
          </a:p>
        </p:txBody>
      </p:sp>
      <p:pic>
        <p:nvPicPr>
          <p:cNvPr id="3" name="Picture Placeholder 2"/>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7064175" y="1252200"/>
            <a:ext cx="3574088" cy="3574088"/>
          </a:xfrm>
        </p:spPr>
      </p:pic>
    </p:spTree>
    <p:extLst>
      <p:ext uri="{BB962C8B-B14F-4D97-AF65-F5344CB8AC3E}">
        <p14:creationId xmlns:p14="http://schemas.microsoft.com/office/powerpoint/2010/main" val="522620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t>
            </a:r>
            <a:r>
              <a:rPr lang="en-US" dirty="0" err="1" smtClean="0"/>
              <a:t>liff’s</a:t>
            </a:r>
            <a:r>
              <a:rPr lang="en-US" dirty="0" smtClean="0"/>
              <a:t>™ </a:t>
            </a:r>
            <a:r>
              <a:rPr lang="en-US" dirty="0" err="1" smtClean="0"/>
              <a:t>Notz</a:t>
            </a:r>
            <a:r>
              <a:rPr lang="en-US" dirty="0" smtClean="0"/>
              <a:t>™ Bullets slide</a:t>
            </a:r>
            <a:endParaRPr lang="en-US" dirty="0"/>
          </a:p>
        </p:txBody>
      </p:sp>
      <p:sp>
        <p:nvSpPr>
          <p:cNvPr id="3" name="Content Placeholder 2"/>
          <p:cNvSpPr>
            <a:spLocks noGrp="1"/>
          </p:cNvSpPr>
          <p:nvPr>
            <p:ph idx="4294967295"/>
          </p:nvPr>
        </p:nvSpPr>
        <p:spPr>
          <a:xfrm>
            <a:off x="855768" y="1861968"/>
            <a:ext cx="10724938" cy="4437962"/>
          </a:xfrm>
          <a:prstGeom prst="rect">
            <a:avLst/>
          </a:prstGeom>
        </p:spPr>
        <p:txBody>
          <a:bodyPr/>
          <a:lstStyle/>
          <a:p>
            <a:r>
              <a:rPr lang="en-US" dirty="0" smtClean="0"/>
              <a:t>our work to date</a:t>
            </a:r>
          </a:p>
          <a:p>
            <a:r>
              <a:rPr lang="en-US" dirty="0" smtClean="0"/>
              <a:t>tools and best practices that are evolving to allow for collaboration</a:t>
            </a:r>
          </a:p>
          <a:p>
            <a:r>
              <a:rPr lang="en-US" dirty="0" smtClean="0"/>
              <a:t>some of our plans for the future</a:t>
            </a:r>
          </a:p>
          <a:p>
            <a:r>
              <a:rPr lang="en-US" dirty="0" smtClean="0"/>
              <a:t>lessons learned.</a:t>
            </a:r>
            <a:endParaRPr lang="en-US" dirty="0"/>
          </a:p>
        </p:txBody>
      </p:sp>
    </p:spTree>
    <p:extLst>
      <p:ext uri="{BB962C8B-B14F-4D97-AF65-F5344CB8AC3E}">
        <p14:creationId xmlns:p14="http://schemas.microsoft.com/office/powerpoint/2010/main" val="572500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6074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Where I’m going today…</a:t>
            </a:r>
            <a:endParaRPr lang="en-US" dirty="0"/>
          </a:p>
        </p:txBody>
      </p:sp>
      <p:sp>
        <p:nvSpPr>
          <p:cNvPr id="6" name="Text Placeholder 5"/>
          <p:cNvSpPr>
            <a:spLocks noGrp="1"/>
          </p:cNvSpPr>
          <p:nvPr>
            <p:ph type="body" sz="quarter" idx="10"/>
          </p:nvPr>
        </p:nvSpPr>
        <p:spPr>
          <a:xfrm>
            <a:off x="274638" y="1212850"/>
            <a:ext cx="11887200" cy="2154436"/>
          </a:xfrm>
        </p:spPr>
        <p:txBody>
          <a:bodyPr/>
          <a:lstStyle/>
          <a:p>
            <a:pPr lvl="1"/>
            <a:r>
              <a:rPr lang="en-US" dirty="0"/>
              <a:t>2:00pm-2:45pm </a:t>
            </a:r>
            <a:r>
              <a:rPr lang="en-US" b="1" u="sng" dirty="0" err="1" smtClean="0"/>
              <a:t>DocOps</a:t>
            </a:r>
            <a:r>
              <a:rPr lang="en-US" b="1" u="sng" dirty="0" smtClean="0"/>
              <a:t> </a:t>
            </a:r>
            <a:r>
              <a:rPr lang="en-US" b="1" u="sng" dirty="0"/>
              <a:t>— The Analytical Window to Your Customer’s </a:t>
            </a:r>
            <a:r>
              <a:rPr lang="en-US" b="1" u="sng" dirty="0" smtClean="0"/>
              <a:t>Experience</a:t>
            </a:r>
            <a:r>
              <a:rPr lang="en-US" dirty="0" smtClean="0"/>
              <a:t>: Donner </a:t>
            </a:r>
            <a:r>
              <a:rPr lang="en-US" dirty="0"/>
              <a:t>(1st </a:t>
            </a:r>
            <a:r>
              <a:rPr lang="en-US" dirty="0" smtClean="0"/>
              <a:t>floor)</a:t>
            </a:r>
          </a:p>
          <a:p>
            <a:pPr lvl="1"/>
            <a:r>
              <a:rPr lang="en-US" dirty="0"/>
              <a:t>2:00pm-2:45pm </a:t>
            </a:r>
            <a:r>
              <a:rPr lang="en-US" b="1" u="sng" dirty="0" smtClean="0"/>
              <a:t>Boost </a:t>
            </a:r>
            <a:r>
              <a:rPr lang="en-US" b="1" u="sng" dirty="0"/>
              <a:t>Your Content Strategy for REST </a:t>
            </a:r>
            <a:r>
              <a:rPr lang="en-US" b="1" u="sng" dirty="0" smtClean="0"/>
              <a:t>APIs</a:t>
            </a:r>
            <a:r>
              <a:rPr lang="en-US" dirty="0" smtClean="0"/>
              <a:t>: Cascade </a:t>
            </a:r>
            <a:r>
              <a:rPr lang="en-US" dirty="0"/>
              <a:t>Room (1st floor</a:t>
            </a:r>
            <a:r>
              <a:rPr lang="en-US" dirty="0" smtClean="0"/>
              <a:t>) </a:t>
            </a:r>
          </a:p>
          <a:p>
            <a:pPr lvl="1"/>
            <a:r>
              <a:rPr lang="en-US" dirty="0" smtClean="0"/>
              <a:t>3:00-3:45 pm </a:t>
            </a:r>
            <a:r>
              <a:rPr lang="en-US" b="1" u="sng" dirty="0" smtClean="0"/>
              <a:t>Work </a:t>
            </a:r>
            <a:r>
              <a:rPr lang="en-US" b="1" u="sng" dirty="0"/>
              <a:t>Smarter Not Harder - Remove the Guesswork from Content </a:t>
            </a:r>
            <a:r>
              <a:rPr lang="en-US" b="1" u="sng" dirty="0" smtClean="0"/>
              <a:t>Creation</a:t>
            </a:r>
            <a:r>
              <a:rPr lang="en-US" dirty="0" smtClean="0"/>
              <a:t>: Donner </a:t>
            </a:r>
            <a:r>
              <a:rPr lang="en-US" dirty="0"/>
              <a:t>(1st floor</a:t>
            </a:r>
            <a:r>
              <a:rPr lang="en-US" dirty="0" smtClean="0"/>
              <a:t>)</a:t>
            </a:r>
          </a:p>
          <a:p>
            <a:pPr lvl="1"/>
            <a:r>
              <a:rPr lang="en-US" dirty="0" smtClean="0"/>
              <a:t>4:00-4:45 pm </a:t>
            </a:r>
            <a:r>
              <a:rPr lang="en-US" b="1" u="sng" dirty="0" smtClean="0"/>
              <a:t>Money </a:t>
            </a:r>
            <a:r>
              <a:rPr lang="en-US" b="1" u="sng" dirty="0"/>
              <a:t>Talks: How Content Strategy Can (Literally) Prove its </a:t>
            </a:r>
            <a:r>
              <a:rPr lang="en-US" b="1" u="sng" dirty="0" smtClean="0"/>
              <a:t>Worth</a:t>
            </a:r>
            <a:r>
              <a:rPr lang="en-US" dirty="0" smtClean="0"/>
              <a:t>: Sierra </a:t>
            </a:r>
            <a:r>
              <a:rPr lang="en-US" dirty="0"/>
              <a:t>Room (1st floor) </a:t>
            </a:r>
            <a:endParaRPr lang="en-US" dirty="0" smtClean="0"/>
          </a:p>
          <a:p>
            <a:pPr lvl="1"/>
            <a:r>
              <a:rPr lang="en-US" dirty="0" smtClean="0"/>
              <a:t>5:00-5:30 pm</a:t>
            </a:r>
            <a:r>
              <a:rPr lang="en-US" b="1" dirty="0"/>
              <a:t> </a:t>
            </a:r>
            <a:r>
              <a:rPr lang="en-US" b="1" u="sng" dirty="0"/>
              <a:t>Working Together - When Content Quality Really </a:t>
            </a:r>
            <a:r>
              <a:rPr lang="en-US" b="1" u="sng" dirty="0" smtClean="0"/>
              <a:t>Matters</a:t>
            </a:r>
            <a:r>
              <a:rPr lang="en-US" dirty="0" smtClean="0"/>
              <a:t>: Cedar/Pine/Fir </a:t>
            </a:r>
            <a:r>
              <a:rPr lang="en-US" dirty="0"/>
              <a:t>Ballroom (2nd floor</a:t>
            </a:r>
            <a:r>
              <a:rPr lang="en-US" dirty="0" smtClean="0"/>
              <a:t>)</a:t>
            </a:r>
          </a:p>
          <a:p>
            <a:pPr lvl="1"/>
            <a:r>
              <a:rPr lang="en-US" dirty="0" smtClean="0"/>
              <a:t>5:30-7:00 pm Cocktail Reception… um, yes.</a:t>
            </a:r>
          </a:p>
        </p:txBody>
      </p:sp>
    </p:spTree>
    <p:extLst>
      <p:ext uri="{BB962C8B-B14F-4D97-AF65-F5344CB8AC3E}">
        <p14:creationId xmlns:p14="http://schemas.microsoft.com/office/powerpoint/2010/main" val="350941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942799"/>
            <a:ext cx="11887200" cy="2025170"/>
          </a:xfrm>
        </p:spPr>
        <p:txBody>
          <a:bodyPr/>
          <a:lstStyle/>
          <a:p>
            <a:r>
              <a:rPr lang="en-US" dirty="0" smtClean="0"/>
              <a:t>Example of a bulleted slide with a subhead</a:t>
            </a:r>
          </a:p>
          <a:p>
            <a:pPr lvl="1"/>
            <a:r>
              <a:rPr lang="en-US" dirty="0" smtClean="0"/>
              <a:t>Set the slide title to “Sentence case”</a:t>
            </a:r>
          </a:p>
          <a:p>
            <a:pPr lvl="1"/>
            <a:r>
              <a:rPr lang="en-US" dirty="0" smtClean="0"/>
              <a:t>Set subheads to “Sentence case”</a:t>
            </a:r>
          </a:p>
          <a:p>
            <a:pPr lvl="0"/>
            <a:r>
              <a:rPr lang="en-US" dirty="0" smtClean="0"/>
              <a:t>Hyperlink style</a:t>
            </a:r>
          </a:p>
          <a:p>
            <a:pPr lvl="1"/>
            <a:r>
              <a:rPr lang="en-US" dirty="0" smtClean="0">
                <a:hlinkClick r:id="rId3"/>
              </a:rPr>
              <a:t>www.microsoft.com</a:t>
            </a:r>
            <a:r>
              <a:rPr lang="en-US" dirty="0" smtClean="0"/>
              <a:t> </a:t>
            </a:r>
          </a:p>
        </p:txBody>
      </p:sp>
      <p:sp>
        <p:nvSpPr>
          <p:cNvPr id="2" name="Title 1"/>
          <p:cNvSpPr>
            <a:spLocks noGrp="1"/>
          </p:cNvSpPr>
          <p:nvPr>
            <p:ph type="title"/>
          </p:nvPr>
        </p:nvSpPr>
        <p:spPr/>
        <p:txBody>
          <a:bodyPr/>
          <a:lstStyle/>
          <a:p>
            <a:r>
              <a:rPr lang="en-US" smtClean="0"/>
              <a:t>Bullet points layout with subtitle</a:t>
            </a:r>
            <a:br>
              <a:rPr lang="en-US" smtClean="0"/>
            </a:br>
            <a:r>
              <a:rPr lang="en-US" sz="4000" smtClean="0">
                <a:gradFill>
                  <a:gsLst>
                    <a:gs pos="10101">
                      <a:schemeClr val="tx1"/>
                    </a:gs>
                    <a:gs pos="54000">
                      <a:schemeClr val="tx1"/>
                    </a:gs>
                  </a:gsLst>
                  <a:lin ang="5400000" scaled="0"/>
                </a:gradFill>
              </a:rPr>
              <a:t>Subtitle</a:t>
            </a:r>
            <a:endParaRPr lang="en-US" sz="4000" dirty="0">
              <a:gradFill>
                <a:gsLst>
                  <a:gs pos="10101">
                    <a:schemeClr val="tx1"/>
                  </a:gs>
                  <a:gs pos="54000">
                    <a:schemeClr val="tx1"/>
                  </a:gs>
                </a:gsLst>
                <a:lin ang="5400000" scaled="0"/>
              </a:gradFill>
            </a:endParaRPr>
          </a:p>
        </p:txBody>
      </p:sp>
    </p:spTree>
    <p:extLst>
      <p:ext uri="{BB962C8B-B14F-4D97-AF65-F5344CB8AC3E}">
        <p14:creationId xmlns:p14="http://schemas.microsoft.com/office/powerpoint/2010/main" val="3612856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 to date</a:t>
            </a:r>
            <a:endParaRPr lang="en-US" sz="7200" dirty="0"/>
          </a:p>
        </p:txBody>
      </p:sp>
      <p:sp>
        <p:nvSpPr>
          <p:cNvPr id="3" name="TextBox 2"/>
          <p:cNvSpPr txBox="1"/>
          <p:nvPr/>
        </p:nvSpPr>
        <p:spPr>
          <a:xfrm>
            <a:off x="2653990" y="3947532"/>
            <a:ext cx="7917366"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rPr>
              <a:t>Let’s catch up to that crusty old </a:t>
            </a:r>
            <a:r>
              <a:rPr lang="en-US" sz="2400" smtClean="0">
                <a:gradFill>
                  <a:gsLst>
                    <a:gs pos="2917">
                      <a:schemeClr val="tx1"/>
                    </a:gs>
                    <a:gs pos="30000">
                      <a:schemeClr val="tx1"/>
                    </a:gs>
                  </a:gsLst>
                  <a:lin ang="5400000" scaled="0"/>
                </a:gradFill>
              </a:rPr>
              <a:t>Microsoft corporation….</a:t>
            </a:r>
            <a:endParaRPr lang="en-US" sz="2400" dirty="0" err="1"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44202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When we last left our hero…</a:t>
            </a:r>
            <a:endParaRPr lang="en-US" dirty="0"/>
          </a:p>
        </p:txBody>
      </p:sp>
      <p:sp>
        <p:nvSpPr>
          <p:cNvPr id="6" name="Text Placeholder 5"/>
          <p:cNvSpPr>
            <a:spLocks noGrp="1"/>
          </p:cNvSpPr>
          <p:nvPr>
            <p:ph type="body" sz="quarter" idx="10"/>
          </p:nvPr>
        </p:nvSpPr>
        <p:spPr>
          <a:xfrm>
            <a:off x="274638" y="1212850"/>
            <a:ext cx="11887200" cy="4462760"/>
          </a:xfrm>
        </p:spPr>
        <p:txBody>
          <a:bodyPr/>
          <a:lstStyle/>
          <a:p>
            <a:r>
              <a:rPr lang="en-US" dirty="0" smtClean="0"/>
              <a:t>It was publishing developer content on MSDN/</a:t>
            </a:r>
            <a:r>
              <a:rPr lang="en-US" dirty="0" err="1" smtClean="0"/>
              <a:t>Technet</a:t>
            </a:r>
            <a:endParaRPr lang="en-US" dirty="0" smtClean="0"/>
          </a:p>
          <a:p>
            <a:pPr lvl="1"/>
            <a:r>
              <a:rPr lang="en-US" dirty="0" smtClean="0"/>
              <a:t>Custom XML authoring environmen</a:t>
            </a:r>
            <a:r>
              <a:rPr lang="en-US" dirty="0" smtClean="0"/>
              <a:t>t based on Word™®© </a:t>
            </a:r>
            <a:endParaRPr lang="en-US" dirty="0" smtClean="0"/>
          </a:p>
          <a:p>
            <a:pPr lvl="1"/>
            <a:r>
              <a:rPr lang="en-US" dirty="0" smtClean="0"/>
              <a:t>Collaboration was in Word revisions and </a:t>
            </a:r>
            <a:r>
              <a:rPr lang="en-US" dirty="0" err="1" smtClean="0"/>
              <a:t>sharepoint</a:t>
            </a:r>
            <a:r>
              <a:rPr lang="en-US" dirty="0" smtClean="0"/>
              <a:t> and… hindered. (I </a:t>
            </a:r>
            <a:r>
              <a:rPr lang="en-US" dirty="0"/>
              <a:t>believe “</a:t>
            </a:r>
            <a:r>
              <a:rPr lang="en-US" dirty="0" err="1"/>
              <a:t>vetus-schola</a:t>
            </a:r>
            <a:r>
              <a:rPr lang="en-US" dirty="0"/>
              <a:t>” </a:t>
            </a:r>
            <a:r>
              <a:rPr lang="en-US" dirty="0" smtClean="0"/>
              <a:t>is the Latin term…)</a:t>
            </a:r>
          </a:p>
          <a:p>
            <a:r>
              <a:rPr lang="en-US" dirty="0" smtClean="0"/>
              <a:t>Releasing typically every three months…</a:t>
            </a:r>
          </a:p>
          <a:p>
            <a:pPr lvl="1"/>
            <a:r>
              <a:rPr lang="en-US" dirty="0" smtClean="0"/>
              <a:t>Conversion from XML to HTML was massive undertaking…. </a:t>
            </a:r>
            <a:endParaRPr lang="en-US" dirty="0" smtClean="0"/>
          </a:p>
          <a:p>
            <a:pPr lvl="1"/>
            <a:r>
              <a:rPr lang="en-US" dirty="0" smtClean="0"/>
              <a:t>Size 20pt for the subtopics</a:t>
            </a:r>
          </a:p>
          <a:p>
            <a:r>
              <a:rPr lang="en-US" dirty="0" smtClean="0"/>
              <a:t>Pipeline was custom software</a:t>
            </a:r>
            <a:endParaRPr lang="en-US" dirty="0" smtClean="0"/>
          </a:p>
          <a:p>
            <a:pPr lvl="1"/>
            <a:r>
              <a:rPr lang="en-US" dirty="0" smtClean="0"/>
              <a:t>Expensive to build</a:t>
            </a:r>
          </a:p>
          <a:p>
            <a:pPr lvl="1"/>
            <a:r>
              <a:rPr lang="en-US" dirty="0" smtClean="0"/>
              <a:t>More expensive to maintain</a:t>
            </a:r>
          </a:p>
          <a:p>
            <a:pPr lvl="1"/>
            <a:r>
              <a:rPr lang="en-US" dirty="0" smtClean="0"/>
              <a:t>Per Dilbert specifications, it was out of date prior to release.</a:t>
            </a:r>
          </a:p>
        </p:txBody>
      </p:sp>
    </p:spTree>
    <p:extLst>
      <p:ext uri="{BB962C8B-B14F-4D97-AF65-F5344CB8AC3E}">
        <p14:creationId xmlns:p14="http://schemas.microsoft.com/office/powerpoint/2010/main" val="527785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It was great for a lot of work…Really! </a:t>
            </a:r>
            <a:endParaRPr lang="en-US" dirty="0"/>
          </a:p>
        </p:txBody>
      </p:sp>
      <p:pic>
        <p:nvPicPr>
          <p:cNvPr id="4" name="Picture 4" descr="ttp://www.secretgeek.net/image/angrybab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59261" y="4282069"/>
            <a:ext cx="2381250" cy="17907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ttp://osiprodeusodcspstoa01.blob.core.windows.net/en-us/media/8b52adbd-adf2-45b7-88c1-874510dc00a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17073" y="1315844"/>
            <a:ext cx="3095625" cy="154305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42693" y="3367668"/>
            <a:ext cx="950827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rPr>
              <a:t>But as the number of reviewers and articles grew, eventually…</a:t>
            </a:r>
            <a:endParaRPr lang="en-US" sz="2400" dirty="0"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565251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20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mph" presetSubtype="0" fill="hold" nodeType="clickEffect">
                                  <p:stCondLst>
                                    <p:cond delay="0"/>
                                  </p:stCondLst>
                                  <p:childTnLst>
                                    <p:animScale>
                                      <p:cBhvr>
                                        <p:cTn id="17" dur="2000" fill="hold"/>
                                        <p:tgtEl>
                                          <p:spTgt spid="4"/>
                                        </p:tgtEl>
                                      </p:cBhvr>
                                      <p:by x="400000" y="4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415887" y="1306318"/>
            <a:ext cx="11889564" cy="1384843"/>
          </a:xfrm>
        </p:spPr>
        <p:txBody>
          <a:bodyPr/>
          <a:lstStyle/>
          <a:p>
            <a:pPr marL="0" marR="0" lvl="1" indent="0" algn="l" defTabSz="932742" rtl="0" eaLnBrk="1" fontAlgn="auto" latinLnBrk="0" hangingPunct="1">
              <a:lnSpc>
                <a:spcPct val="90000"/>
              </a:lnSpc>
              <a:spcBef>
                <a:spcPct val="20000"/>
              </a:spcBef>
              <a:spcAft>
                <a:spcPts val="0"/>
              </a:spcAft>
              <a:buClrTx/>
              <a:buSzPct val="90000"/>
              <a:buFontTx/>
              <a:buNone/>
              <a:tabLst/>
              <a:defRPr/>
            </a:pPr>
            <a:r>
              <a:rPr kumimoji="0" lang="en-US" sz="4000" b="0" i="0" u="none" strike="noStrike" kern="1200" cap="none" spc="0" normalizeH="0" baseline="0" noProof="0" dirty="0" smtClean="0">
                <a:ln>
                  <a:noFill/>
                </a:ln>
                <a:gradFill>
                  <a:gsLst>
                    <a:gs pos="1250">
                      <a:srgbClr val="FFFFFF"/>
                    </a:gs>
                    <a:gs pos="100000">
                      <a:srgbClr val="FFFFFF"/>
                    </a:gs>
                  </a:gsLst>
                  <a:lin ang="5400000" scaled="0"/>
                </a:gradFill>
                <a:effectLst/>
                <a:uLnTx/>
                <a:uFillTx/>
                <a:latin typeface="Segoe UI"/>
                <a:ea typeface=""/>
                <a:cs typeface=""/>
              </a:rPr>
              <a:t>Every participant</a:t>
            </a:r>
            <a:r>
              <a:rPr kumimoji="0" lang="en-US" sz="4000" b="0" i="0" u="none" strike="noStrike" kern="1200" cap="none" spc="0" normalizeH="0" noProof="0" dirty="0" smtClean="0">
                <a:ln>
                  <a:noFill/>
                </a:ln>
                <a:gradFill>
                  <a:gsLst>
                    <a:gs pos="1250">
                      <a:srgbClr val="FFFFFF"/>
                    </a:gs>
                    <a:gs pos="100000">
                      <a:srgbClr val="FFFFFF"/>
                    </a:gs>
                  </a:gsLst>
                  <a:lin ang="5400000" scaled="0"/>
                </a:gradFill>
                <a:effectLst/>
                <a:uLnTx/>
                <a:uFillTx/>
                <a:latin typeface="Segoe UI"/>
                <a:ea typeface=""/>
                <a:cs typeface=""/>
              </a:rPr>
              <a:t> had to learn our tools to collaborate. That doesn’t scale.</a:t>
            </a:r>
            <a:endParaRPr kumimoji="0" lang="en-US" sz="4000" b="0" i="0" u="none" strike="noStrike" kern="1200" cap="none" spc="0" normalizeH="0" baseline="0" noProof="0" dirty="0" smtClean="0">
              <a:ln>
                <a:noFill/>
              </a:ln>
              <a:gradFill>
                <a:gsLst>
                  <a:gs pos="1250">
                    <a:srgbClr val="FFFFFF"/>
                  </a:gs>
                  <a:gs pos="100000">
                    <a:srgbClr val="FFFFFF"/>
                  </a:gs>
                </a:gsLst>
                <a:lin ang="5400000" scaled="0"/>
              </a:gradFill>
              <a:effectLst/>
              <a:uLnTx/>
              <a:uFillTx/>
              <a:latin typeface="Segoe UI"/>
              <a:ea typeface=""/>
              <a:cs typeface=""/>
            </a:endParaRPr>
          </a:p>
        </p:txBody>
      </p:sp>
    </p:spTree>
    <p:extLst>
      <p:ext uri="{BB962C8B-B14F-4D97-AF65-F5344CB8AC3E}">
        <p14:creationId xmlns:p14="http://schemas.microsoft.com/office/powerpoint/2010/main" val="2005677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OLOR TEMPLATE">
  <a:themeElements>
    <a:clrScheme name="Custom 84">
      <a:dk1>
        <a:srgbClr val="505050"/>
      </a:dk1>
      <a:lt1>
        <a:srgbClr val="FFFFFF"/>
      </a:lt1>
      <a:dk2>
        <a:srgbClr val="004B50"/>
      </a:dk2>
      <a:lt2>
        <a:srgbClr val="D5F7F6"/>
      </a:lt2>
      <a:accent1>
        <a:srgbClr val="008272"/>
      </a:accent1>
      <a:accent2>
        <a:srgbClr val="002050"/>
      </a:accent2>
      <a:accent3>
        <a:srgbClr val="0078D7"/>
      </a:accent3>
      <a:accent4>
        <a:srgbClr val="5C2D91"/>
      </a:accent4>
      <a:accent5>
        <a:srgbClr val="B4009E"/>
      </a:accent5>
      <a:accent6>
        <a:srgbClr val="D83B01"/>
      </a:accent6>
      <a:hlink>
        <a:srgbClr val="00B0F0"/>
      </a:hlink>
      <a:folHlink>
        <a:srgbClr val="B4009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IT_Template_16-9_DARK_TEAL_v02.potx" id="{5BD2ED8A-0CE9-49B7-9BA8-C79FB0D6AC11}" vid="{D7C0EC7E-3ECC-43D3-99D3-8F84874C1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BFE94448FF9D348AB06124809ED2553" ma:contentTypeVersion="2" ma:contentTypeDescription="Create a new document." ma:contentTypeScope="" ma:versionID="7164a092d25aaf9eb65e13522bd6bfff">
  <xsd:schema xmlns:xsd="http://www.w3.org/2001/XMLSchema" xmlns:xs="http://www.w3.org/2001/XMLSchema" xmlns:p="http://schemas.microsoft.com/office/2006/metadata/properties" xmlns:ns2="15bd87d4-fd86-4466-8fa5-0ddd0607e0e4" targetNamespace="http://schemas.microsoft.com/office/2006/metadata/properties" ma:root="true" ma:fieldsID="fb5d6800d5b316bb005779c03c283360" ns2:_="">
    <xsd:import namespace="15bd87d4-fd86-4466-8fa5-0ddd0607e0e4"/>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bd87d4-fd86-4466-8fa5-0ddd0607e0e4"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15bd87d4-fd86-4466-8fa5-0ddd0607e0e4">
      <UserInfo>
        <DisplayName/>
        <AccountId xsi:nil="true"/>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6BA0D04-C81C-4357-BDE9-C1DC5924C30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bd87d4-fd86-4466-8fa5-0ddd0607e0e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15bd87d4-fd86-4466-8fa5-0ddd0607e0e4"/>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MicrosoftIT_Template_16-9_DARK_TEAL</Template>
  <TotalTime>471</TotalTime>
  <Words>2323</Words>
  <Application>Microsoft Macintosh PowerPoint</Application>
  <PresentationFormat>Custom</PresentationFormat>
  <Paragraphs>208</Paragraphs>
  <Slides>30</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Consolas</vt:lpstr>
      <vt:lpstr>Segoe UI</vt:lpstr>
      <vt:lpstr>Segoe UI Light</vt:lpstr>
      <vt:lpstr>Wingdings</vt:lpstr>
      <vt:lpstr>Arial</vt:lpstr>
      <vt:lpstr>COLOR TEMPLATE</vt:lpstr>
      <vt:lpstr>Open authoring:  Content collaboration across disciplines </vt:lpstr>
      <vt:lpstr>Key takeaways</vt:lpstr>
      <vt:lpstr>Kliff’s™ Notz™ Bullets slide</vt:lpstr>
      <vt:lpstr>Where I’m going today…</vt:lpstr>
      <vt:lpstr>Bullet points layout with subtitle Subtitle</vt:lpstr>
      <vt:lpstr>Work to date</vt:lpstr>
      <vt:lpstr>When we last left our hero…</vt:lpstr>
      <vt:lpstr>It was great for a lot of work…Really! </vt:lpstr>
      <vt:lpstr>Every participant had to learn our tools to collaborate. That doesn’t scale.</vt:lpstr>
      <vt:lpstr>Digression: The explosion of words </vt:lpstr>
      <vt:lpstr>PowerPoint Presentation</vt:lpstr>
      <vt:lpstr>PowerPoint Presentation</vt:lpstr>
      <vt:lpstr>Expanding our world</vt:lpstr>
      <vt:lpstr>PowerPoint Presentation</vt:lpstr>
      <vt:lpstr>PowerPoint Presentation</vt:lpstr>
      <vt:lpstr>PowerPoint Presentation</vt:lpstr>
      <vt:lpstr>Where we are</vt:lpstr>
      <vt:lpstr>Who’s committing…</vt:lpstr>
      <vt:lpstr>Future plans</vt:lpstr>
      <vt:lpstr>Our guiding principles… </vt:lpstr>
      <vt:lpstr> Dragons</vt:lpstr>
      <vt:lpstr>DRAGON: Markdown is not structured.</vt:lpstr>
      <vt:lpstr>We got this covered. No, really.</vt:lpstr>
      <vt:lpstr>DRAGON: Writers not familiar with markdown</vt:lpstr>
      <vt:lpstr>Markdown is vastly easier than XML.</vt:lpstr>
      <vt:lpstr>DRAGON: git and github</vt:lpstr>
      <vt:lpstr>Still working on this one, but…</vt:lpstr>
      <vt:lpstr>DRAGON: side effect of distributed authoring: merging does not scale out with community</vt:lpstr>
      <vt:lpstr>Oh, we got this one…</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subject>&lt;Speech title here&gt;</dc:subject>
  <dc:creator>Ralph Squillace</dc:creator>
  <cp:keywords>MSVID, Brand Guidelines, Branding, Visual Identity, grid</cp:keywords>
  <dc:description>Template: Maryfj_x000d_
Formatting:_x000d_
Audience Type: l</dc:description>
  <cp:lastModifiedBy>Ralph Squillace</cp:lastModifiedBy>
  <cp:revision>51</cp:revision>
  <dcterms:created xsi:type="dcterms:W3CDTF">2015-09-25T21:25:57Z</dcterms:created>
  <dcterms:modified xsi:type="dcterms:W3CDTF">2015-09-29T04:13:02Z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0x0101009BFE94448FF9D348AB06124809ED2553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